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4" r:id="rId2"/>
  </p:sldMasterIdLst>
  <p:notesMasterIdLst>
    <p:notesMasterId r:id="rId52"/>
  </p:notesMasterIdLst>
  <p:handoutMasterIdLst>
    <p:handoutMasterId r:id="rId53"/>
  </p:handoutMasterIdLst>
  <p:sldIdLst>
    <p:sldId id="258" r:id="rId3"/>
    <p:sldId id="304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25" r:id="rId23"/>
    <p:sldId id="312" r:id="rId24"/>
    <p:sldId id="306" r:id="rId25"/>
    <p:sldId id="307" r:id="rId26"/>
    <p:sldId id="308" r:id="rId27"/>
    <p:sldId id="349" r:id="rId28"/>
    <p:sldId id="352" r:id="rId29"/>
    <p:sldId id="350" r:id="rId30"/>
    <p:sldId id="353" r:id="rId31"/>
    <p:sldId id="351" r:id="rId32"/>
    <p:sldId id="366" r:id="rId33"/>
    <p:sldId id="328" r:id="rId34"/>
    <p:sldId id="368" r:id="rId35"/>
    <p:sldId id="369" r:id="rId36"/>
    <p:sldId id="370" r:id="rId37"/>
    <p:sldId id="358" r:id="rId38"/>
    <p:sldId id="361" r:id="rId39"/>
    <p:sldId id="359" r:id="rId40"/>
    <p:sldId id="360" r:id="rId41"/>
    <p:sldId id="362" r:id="rId42"/>
    <p:sldId id="363" r:id="rId43"/>
    <p:sldId id="364" r:id="rId44"/>
    <p:sldId id="365" r:id="rId45"/>
    <p:sldId id="355" r:id="rId46"/>
    <p:sldId id="356" r:id="rId47"/>
    <p:sldId id="357" r:id="rId48"/>
    <p:sldId id="280" r:id="rId49"/>
    <p:sldId id="310" r:id="rId50"/>
    <p:sldId id="354" r:id="rId5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88596" autoAdjust="0"/>
  </p:normalViewPr>
  <p:slideViewPr>
    <p:cSldViewPr snapToGrid="0">
      <p:cViewPr>
        <p:scale>
          <a:sx n="80" d="100"/>
          <a:sy n="80" d="100"/>
        </p:scale>
        <p:origin x="-1003" y="-82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42D360A-1D8E-4D47-A041-91E8DE4CF26A}" type="datetimeFigureOut">
              <a:rPr lang="en-US"/>
              <a:pPr>
                <a:defRPr/>
              </a:pPr>
              <a:t>1/30/2013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C56B5DE-19D9-4B6A-86C8-54203C10C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3924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C06F96-4CF5-4A7B-AE86-1F345798B36A}" type="datetimeFigureOut">
              <a:rPr lang="en-US"/>
              <a:pPr>
                <a:defRPr/>
              </a:pPr>
              <a:t>1/30/2013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5034328-D15A-4E00-901C-256E95DBB6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37427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180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E6A34FBB-DBAD-2549-ACE0-E938357223F3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1EE6693C-93F4-044A-96DF-9FB10BE8F2B4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15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24AFD93F-B9F9-E74B-91D3-E1860B6FC42B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93533C03-9AB2-BB4C-AB9F-95BF28061875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developer.blackberry.com</a:t>
            </a:r>
            <a:r>
              <a:rPr lang="en-US" dirty="0" smtClean="0"/>
              <a:t>/native/documentation/bb10/</a:t>
            </a:r>
            <a:r>
              <a:rPr lang="en-US" dirty="0" err="1" smtClean="0"/>
              <a:t>com.qnx.doc.scoreloop.lib_ref</a:t>
            </a:r>
            <a:r>
              <a:rPr lang="en-US" dirty="0" smtClean="0"/>
              <a:t>/topic/</a:t>
            </a:r>
            <a:r>
              <a:rPr lang="en-US" dirty="0" err="1" smtClean="0"/>
              <a:t>coresocial</a:t>
            </a:r>
            <a:r>
              <a:rPr lang="en-US" dirty="0" smtClean="0"/>
              <a:t>-quick-</a:t>
            </a:r>
            <a:r>
              <a:rPr lang="en-US" dirty="0" err="1" smtClean="0"/>
              <a:t>guide.html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4765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0046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092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2584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246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213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34328-D15A-4E00-901C-256E95DBB62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004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defTabSz="914437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defTabSz="914437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defTabSz="914437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defTabSz="914437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94593397-1845-3F4F-9AC2-7F483CE8BB8C}" type="slidenum">
              <a:rPr lang="en-US" sz="1200">
                <a:solidFill>
                  <a:prstClr val="black"/>
                </a:solidFill>
                <a:latin typeface="BlackBerryLove Medium" charset="0"/>
              </a:rPr>
              <a:pPr/>
              <a:t>6</a:t>
            </a:fld>
            <a:endParaRPr lang="en-US" sz="1200">
              <a:solidFill>
                <a:prstClr val="black"/>
              </a:solidFill>
              <a:latin typeface="BlackBerryLove Medium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74003564-8E08-354F-A82E-BAB51D793F36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B3D868BB-0821-DC4B-BEAE-7381F2FCFC3A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8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570D925C-F23F-3346-A43D-3F7A83C3F2C2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9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20A0DEC2-FD68-2D41-ABAC-B854DC375768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10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2162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570276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18927" indent="-224325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0F746367-3AF4-394B-A9B8-62BFE61FD6A4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11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Y:\Developer_Conference\12 - BlackBerry Jam Europe 2013\Content\europe_2012_PPTtemplate_1334x750_titl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572" cy="5143500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ataflow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BB_Multistream_BlueDark_RGB.jp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714500"/>
            <a:ext cx="8229600" cy="1975104"/>
          </a:xfrm>
        </p:spPr>
        <p:txBody>
          <a:bodyPr anchor="b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86800" y="1"/>
            <a:ext cx="457200" cy="15389"/>
          </a:xfrm>
        </p:spPr>
        <p:txBody>
          <a:bodyPr anchor="t">
            <a:spAutoFit/>
          </a:bodyPr>
          <a:lstStyle>
            <a:lvl1pPr>
              <a:defRPr sz="100">
                <a:solidFill>
                  <a:srgbClr val="0167AE"/>
                </a:solidFill>
              </a:defRPr>
            </a:lvl1pPr>
          </a:lstStyle>
          <a:p>
            <a:pPr>
              <a:defRPr/>
            </a:pPr>
            <a:fld id="{0D390B41-0DBA-1247-962A-89E47438D1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>
          <a:xfrm>
            <a:off x="8686800" y="1191"/>
            <a:ext cx="457200" cy="61553"/>
          </a:xfrm>
        </p:spPr>
        <p:txBody>
          <a:bodyPr>
            <a:spAutoFit/>
          </a:bodyPr>
          <a:lstStyle>
            <a:lvl1pPr algn="r">
              <a:defRPr sz="100">
                <a:solidFill>
                  <a:srgbClr val="0167AE"/>
                </a:solidFill>
              </a:defRPr>
            </a:lvl1pPr>
          </a:lstStyle>
          <a:p>
            <a:pPr>
              <a:defRPr/>
            </a:pPr>
            <a:fld id="{F34FC2D2-6208-3B48-92AB-835043D6F63B}" type="datetime4">
              <a:rPr lang="en-US"/>
              <a:pPr>
                <a:defRPr/>
              </a:pPr>
              <a:t>January 30, 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0898294"/>
      </p:ext>
    </p:extLst>
  </p:cSld>
  <p:clrMapOvr>
    <a:masterClrMapping/>
  </p:clrMapOvr>
  <p:transition spd="slow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Dataflow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Untitled-3-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714500"/>
            <a:ext cx="8229600" cy="1975104"/>
          </a:xfrm>
        </p:spPr>
        <p:txBody>
          <a:bodyPr anchor="b"/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86800" y="1"/>
            <a:ext cx="457200" cy="15389"/>
          </a:xfrm>
        </p:spPr>
        <p:txBody>
          <a:bodyPr anchor="t">
            <a:spAutoFit/>
          </a:bodyPr>
          <a:lstStyle>
            <a:lvl1pPr>
              <a:defRPr sz="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69D67F7-1451-1141-9129-84BD32C9C9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1"/>
          </p:nvPr>
        </p:nvSpPr>
        <p:spPr>
          <a:xfrm>
            <a:off x="8686800" y="1191"/>
            <a:ext cx="457200" cy="61553"/>
          </a:xfrm>
        </p:spPr>
        <p:txBody>
          <a:bodyPr>
            <a:spAutoFit/>
          </a:bodyPr>
          <a:lstStyle>
            <a:lvl1pPr algn="r">
              <a:defRPr sz="1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086CEF1-900F-EE4C-8AA8-1514AB792E70}" type="datetime4">
              <a:rPr lang="en-US">
                <a:solidFill>
                  <a:srgbClr val="000000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7956364"/>
      </p:ext>
    </p:extLst>
  </p:cSld>
  <p:clrMapOvr>
    <a:masterClrMapping/>
  </p:clrMapOvr>
  <p:transition spd="slow">
    <p:fade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2345436"/>
            <a:ext cx="8229600" cy="2455164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1000"/>
              </a:spcBef>
              <a:defRPr/>
            </a:lvl2pPr>
            <a:lvl3pPr>
              <a:spcBef>
                <a:spcPts val="1000"/>
              </a:spcBef>
              <a:defRPr/>
            </a:lvl3pPr>
            <a:lvl4pPr>
              <a:spcBef>
                <a:spcPts val="1000"/>
              </a:spcBef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32285-46B7-1A4F-A0D8-9BA98ACA23B3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8816A-DB9E-8D48-963F-509A294729C4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337507"/>
      </p:ext>
    </p:extLst>
  </p:cSld>
  <p:clrMapOvr>
    <a:masterClrMapping/>
  </p:clrMapOvr>
  <p:transition spd="slow">
    <p:fade/>
  </p:transition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2345436"/>
            <a:ext cx="8229600" cy="2455164"/>
          </a:xfrm>
        </p:spPr>
        <p:txBody>
          <a:bodyPr/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0A6E5-64D8-F548-99B6-007111E10712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6685B-A6A2-AE4A-885A-F3E6FE29C13E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406761"/>
      </p:ext>
    </p:extLst>
  </p:cSld>
  <p:clrMapOvr>
    <a:masterClrMapping/>
  </p:clrMapOvr>
  <p:transition spd="slow">
    <p:fade/>
  </p:transition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21"/>
          </p:nvPr>
        </p:nvSpPr>
        <p:spPr bwMode="gray">
          <a:xfrm>
            <a:off x="457200" y="884682"/>
            <a:ext cx="3959352" cy="3744468"/>
          </a:xfrm>
          <a:ln w="3175">
            <a:solidFill>
              <a:srgbClr val="989A9B"/>
            </a:solidFill>
          </a:ln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4727448" y="3140965"/>
            <a:ext cx="3959352" cy="1501902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6A924-0F23-AC49-BE1E-C6A02F6FEEF9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5ED71-D8C2-5941-A1EF-F9BF1E4F38C4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320116"/>
      </p:ext>
    </p:extLst>
  </p:cSld>
  <p:clrMapOvr>
    <a:masterClrMapping/>
  </p:clrMapOvr>
  <p:transition spd="slow">
    <p:fade/>
  </p:transition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457200" y="2340770"/>
            <a:ext cx="8229600" cy="2459831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43803-C935-9B4F-A73C-53566B4D0400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6EE9F-E917-A64C-8C03-2444000CEAAD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094342"/>
      </p:ext>
    </p:extLst>
  </p:cSld>
  <p:clrMapOvr>
    <a:masterClrMapping/>
  </p:clrMapOvr>
  <p:transition spd="slow">
    <p:fade/>
  </p:transition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2"/>
          </p:nvPr>
        </p:nvSpPr>
        <p:spPr bwMode="gray">
          <a:xfrm>
            <a:off x="457200" y="2338579"/>
            <a:ext cx="8229600" cy="2462022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1F6E5-56D1-634E-A0A3-92E1B1EE90CA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DC5EF-76BB-674C-9CB1-B3074FF4429E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2837509"/>
      </p:ext>
    </p:extLst>
  </p:cSld>
  <p:clrMapOvr>
    <a:masterClrMapping/>
  </p:clrMapOvr>
  <p:transition spd="slow">
    <p:fade/>
  </p:transition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ed Lis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57163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2345436"/>
            <a:ext cx="8229600" cy="24551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FD842-1F96-654C-9CE6-60FDB6F6AE50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51C39-A331-3548-B4F3-D64425D6ABBC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129743"/>
      </p:ext>
    </p:extLst>
  </p:cSld>
  <p:clrMapOvr>
    <a:masterClrMapping/>
  </p:clrMapOvr>
  <p:transition spd="slow">
    <p:fade/>
  </p:transition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ragraph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57163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2345436"/>
            <a:ext cx="8229600" cy="245516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DE950-EFE9-9A49-B0E1-6F0D02F98279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AE02-B166-CF48-B968-2394DCA5F960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8580412"/>
      </p:ext>
    </p:extLst>
  </p:cSld>
  <p:clrMapOvr>
    <a:masterClrMapping/>
  </p:clrMapOvr>
  <p:transition spd="slow">
    <p:fade/>
  </p:transition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Im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57163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12"/>
          <p:cNvSpPr>
            <a:spLocks noGrp="1"/>
          </p:cNvSpPr>
          <p:nvPr>
            <p:ph type="pic" sz="quarter" idx="21"/>
          </p:nvPr>
        </p:nvSpPr>
        <p:spPr bwMode="gray">
          <a:xfrm>
            <a:off x="457200" y="884682"/>
            <a:ext cx="3959352" cy="3744468"/>
          </a:xfrm>
          <a:ln w="3175">
            <a:solidFill>
              <a:srgbClr val="989A9B"/>
            </a:solidFill>
          </a:ln>
        </p:spPr>
        <p:txBody>
          <a:bodyPr>
            <a:normAutofit/>
          </a:bodyPr>
          <a:lstStyle>
            <a:lvl1pPr>
              <a:buNone/>
              <a:defRPr sz="10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4727448" y="3140965"/>
            <a:ext cx="3959352" cy="1501902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582CC-9E14-064F-B95F-A0B32ADD1539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F695A-8A5E-FA49-9987-0119ABC349E1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7518061"/>
      </p:ext>
    </p:extLst>
  </p:cSld>
  <p:clrMapOvr>
    <a:masterClrMapping/>
  </p:clrMapOvr>
  <p:transition spd="slow">
    <p:fade/>
  </p:transition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9589-8A2F-4677-AEF7-D51DC75CB0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lacehol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57163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2"/>
          </p:nvPr>
        </p:nvSpPr>
        <p:spPr bwMode="gray">
          <a:xfrm>
            <a:off x="457200" y="2340770"/>
            <a:ext cx="8229600" cy="2459831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7BA9C-297B-6646-8401-0158A2F6E68E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6E11E-7800-6742-ABA0-1CC67434481F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5076215"/>
      </p:ext>
    </p:extLst>
  </p:cSld>
  <p:clrMapOvr>
    <a:masterClrMapping/>
  </p:clrMapOvr>
  <p:transition spd="slow">
    <p:fade/>
  </p:transition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laceholder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57200" y="157163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hart Placeholder 6"/>
          <p:cNvSpPr>
            <a:spLocks noGrp="1"/>
          </p:cNvSpPr>
          <p:nvPr>
            <p:ph type="chart" sz="quarter" idx="12"/>
          </p:nvPr>
        </p:nvSpPr>
        <p:spPr bwMode="gray">
          <a:xfrm>
            <a:off x="457200" y="2338579"/>
            <a:ext cx="8229600" cy="2462022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E1CEF-3C22-1943-8DFF-DBA2507CF295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927CA-C4BD-7348-80A9-228DB98BACC8}" type="datetime4">
              <a:rPr lang="en-US">
                <a:solidFill>
                  <a:srgbClr val="96999A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8721884"/>
      </p:ext>
    </p:extLst>
  </p:cSld>
  <p:clrMapOvr>
    <a:masterClrMapping/>
  </p:clrMapOvr>
  <p:transition spd="slow">
    <p:fade/>
  </p:transition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Bulleted Lis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008" tIns="32004" rIns="64008" bIns="32004"/>
          <a:lstStyle/>
          <a:p>
            <a:pPr eaLnBrk="0" hangingPunct="0">
              <a:defRPr/>
            </a:pPr>
            <a:endParaRPr lang="en-US" sz="1000" dirty="0">
              <a:solidFill>
                <a:srgbClr val="FFFFFF"/>
              </a:solidFill>
              <a:latin typeface="BlackBerryLove Medium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1983105"/>
            <a:ext cx="8572500" cy="2888536"/>
          </a:xfrm>
        </p:spPr>
        <p:txBody>
          <a:bodyPr numCol="2" spcCol="211226"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>
          <a:xfrm>
            <a:off x="6858000" y="232172"/>
            <a:ext cx="1714500" cy="142875"/>
          </a:xfrm>
        </p:spPr>
        <p:txBody>
          <a:bodyPr lIns="64008" tIns="32004" rIns="64008" bIns="32004"/>
          <a:lstStyle>
            <a:lvl1pPr>
              <a:defRPr>
                <a:latin typeface="Trade Gothic Next LT Pro Lt" pitchFamily="-16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96999A"/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800BB-2284-8C45-80FC-27230FEDD0DD}" type="slidenum">
              <a:rPr lang="en-US">
                <a:solidFill>
                  <a:srgbClr val="96999A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639700"/>
      </p:ext>
    </p:extLst>
  </p:cSld>
  <p:clrMapOvr>
    <a:masterClrMapping/>
  </p:clrMapOvr>
  <p:transition spd="slow">
    <p:fade thruBlk="1"/>
  </p:transition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276346"/>
            <a:ext cx="4076700" cy="34290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276346"/>
            <a:ext cx="4076700" cy="34290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0B5A-CA86-4FD9-B202-9F326F79C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49"/>
            <a:ext cx="4040188" cy="53340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33550"/>
            <a:ext cx="4040188" cy="28610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00149"/>
            <a:ext cx="4041775" cy="53340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733550"/>
            <a:ext cx="4041775" cy="28610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E718E-7AEB-4BC6-8526-91789E6A7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4E94F-B700-4155-8D9D-1622E6EB0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95091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D33F6-1F68-4A78-B336-D14E2AA22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Y:\Developer_Conference\12 - BlackBerry Jam Europe 2013\Content\europe_2012_PPTtemplate_1334x750_titl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8572" cy="5143500"/>
          </a:xfrm>
          <a:prstGeom prst="rect">
            <a:avLst/>
          </a:prstGeom>
          <a:noFill/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pic>
        <p:nvPicPr>
          <p:cNvPr id="6" name="Picture 5" descr="BlackBerry_Logo_Preferred_White_New_1.eps"/>
          <p:cNvPicPr preferRelativeResize="0"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gray">
          <a:xfrm>
            <a:off x="457200" y="3668316"/>
            <a:ext cx="8153400" cy="1064419"/>
          </a:xfrm>
          <a:prstGeom prst="rect">
            <a:avLst/>
          </a:prstGeom>
          <a:solidFill>
            <a:srgbClr val="000000">
              <a:alpha val="0"/>
            </a:srgbClr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435" tIns="45718" rIns="91435" bIns="45718"/>
          <a:lstStyle/>
          <a:p>
            <a:pPr eaLnBrk="0" hangingPunct="0">
              <a:defRPr/>
            </a:pPr>
            <a:endParaRPr lang="en-US" sz="1000">
              <a:solidFill>
                <a:srgbClr val="FFFFFF"/>
              </a:solidFill>
              <a:latin typeface="Trade Gothic Next LT Pro Lt" pitchFamily="-16" charset="0"/>
              <a:ea typeface="ＭＳ Ｐゴシック" pitchFamily="-16" charset="-128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36294"/>
            <a:ext cx="6400800" cy="104927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 bwMode="white">
          <a:xfrm>
            <a:off x="484632" y="2859786"/>
            <a:ext cx="6400800" cy="226314"/>
          </a:xfrm>
        </p:spPr>
        <p:txBody>
          <a:bodyPr/>
          <a:lstStyle>
            <a:lvl1pPr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 userDrawn="1">
            <p:ph type="dt" sz="half" idx="11"/>
          </p:nvPr>
        </p:nvSpPr>
        <p:spPr>
          <a:xfrm>
            <a:off x="484188" y="3086100"/>
            <a:ext cx="6400800" cy="267891"/>
          </a:xfrm>
        </p:spPr>
        <p:txBody>
          <a:bodyPr tIns="0"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F121726-5597-5242-BB71-53B88A6B1AFE}" type="datetime4">
              <a:rPr lang="en-US">
                <a:solidFill>
                  <a:srgbClr val="0073BC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0073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290385"/>
      </p:ext>
    </p:extLst>
  </p:cSld>
  <p:clrMapOvr>
    <a:masterClrMapping/>
  </p:clrMapOvr>
  <p:transition spd="slow">
    <p:fade/>
  </p:transition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r Separator">
    <p:bg bwMode="auto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>
            <a:cxnSpLocks noChangeShapeType="1"/>
          </p:cNvCxnSpPr>
          <p:nvPr/>
        </p:nvCxnSpPr>
        <p:spPr bwMode="white">
          <a:xfrm>
            <a:off x="455614" y="341710"/>
            <a:ext cx="8226425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9" descr="BlackBerry WH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white">
          <a:xfrm>
            <a:off x="457200" y="159544"/>
            <a:ext cx="795338" cy="1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white">
          <a:xfrm>
            <a:off x="4724400" y="144067"/>
            <a:ext cx="1601788" cy="2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8" rIns="91435" bIns="45718">
            <a:spAutoFit/>
          </a:bodyPr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900" smtClean="0"/>
              <a:t>Internal Use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7200" y="1769365"/>
            <a:ext cx="8147304" cy="191338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0E7B41-F62C-844B-8FD1-98D2CA46029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B30AB6F-BA62-924A-8600-49C5E929DCEC}" type="datetime4">
              <a:rPr lang="en-US">
                <a:solidFill>
                  <a:srgbClr val="FFFFFF"/>
                </a:solidFill>
              </a:rPr>
              <a:pPr>
                <a:defRPr/>
              </a:pPr>
              <a:t>January 30, 2013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0268048"/>
      </p:ext>
    </p:extLst>
  </p:cSld>
  <p:clrMapOvr>
    <a:masterClrMapping/>
  </p:clrMapOvr>
  <p:transition spd="slow">
    <p:fade/>
  </p:transition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6838"/>
            <a:ext cx="5791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276350"/>
            <a:ext cx="8305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46720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F78BBF61-29E2-486A-ABAF-B4DC8BEA08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6" descr="Y:\Developer_Conference\12 - BlackBerry Jam Europe 2013\Content\europe_2012_PPTtemplate_1334x110_slide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75400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14363" indent="-269875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 sz="2000">
          <a:solidFill>
            <a:schemeClr val="tx1"/>
          </a:solidFill>
          <a:latin typeface="Arial" pitchFamily="34" charset="0"/>
          <a:cs typeface="+mn-cs"/>
        </a:defRPr>
      </a:lvl2pPr>
      <a:lvl3pPr marL="912813" indent="-29686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3pPr>
      <a:lvl4pPr marL="11414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>
          <a:solidFill>
            <a:schemeClr val="tx1"/>
          </a:solidFill>
          <a:latin typeface="Arial" pitchFamily="34" charset="0"/>
          <a:cs typeface="+mn-cs"/>
        </a:defRPr>
      </a:lvl4pPr>
      <a:lvl5pPr marL="13700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5pPr>
      <a:lvl6pPr marL="18272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6pPr>
      <a:lvl7pPr marL="22844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7pPr>
      <a:lvl8pPr marL="27416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8pPr>
      <a:lvl9pPr marL="31988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1083469"/>
            <a:ext cx="6400800" cy="109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ltGray">
          <a:xfrm>
            <a:off x="457200" y="2345532"/>
            <a:ext cx="8229600" cy="245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226425" y="142875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85C2CA44-11F6-A543-B1B0-E35BB1EC4D1F}" type="slidenum">
              <a:rPr lang="en-US">
                <a:solidFill>
                  <a:srgbClr val="96999A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pPr>
                <a:defRPr/>
              </a:pPr>
              <a:t>‹#›</a:t>
            </a:fld>
            <a:endParaRPr lang="en-US">
              <a:solidFill>
                <a:srgbClr val="96999A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1029" name="Straight Connector 6"/>
          <p:cNvCxnSpPr>
            <a:cxnSpLocks noChangeShapeType="1"/>
          </p:cNvCxnSpPr>
          <p:nvPr/>
        </p:nvCxnSpPr>
        <p:spPr bwMode="gray">
          <a:xfrm>
            <a:off x="455614" y="341710"/>
            <a:ext cx="8226425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9" descr="BlackBerry WH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white">
          <a:xfrm>
            <a:off x="457200" y="159544"/>
            <a:ext cx="793750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TextBox 5"/>
          <p:cNvSpPr txBox="1">
            <a:spLocks noChangeArrowheads="1"/>
          </p:cNvSpPr>
          <p:nvPr/>
        </p:nvSpPr>
        <p:spPr bwMode="gray">
          <a:xfrm>
            <a:off x="4724400" y="144067"/>
            <a:ext cx="1601788" cy="23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8" rIns="91435" bIns="45718">
            <a:spAutoFit/>
          </a:bodyPr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900" smtClean="0">
                <a:solidFill>
                  <a:srgbClr val="96999A"/>
                </a:solidFill>
              </a:rPr>
              <a:t>Internal Use Only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6858000" y="144066"/>
            <a:ext cx="1600200" cy="171450"/>
          </a:xfrm>
          <a:prstGeom prst="rect">
            <a:avLst/>
          </a:prstGeom>
        </p:spPr>
        <p:txBody>
          <a:bodyPr vert="horz" wrap="square" lIns="0" tIns="45718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7C53F44-00D2-A940-BE7A-1E0E684134BE}" type="datetime4">
              <a:rPr lang="en-US">
                <a:solidFill>
                  <a:srgbClr val="96999A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pPr>
                <a:defRPr/>
              </a:pPr>
              <a:t>January 30, 2013</a:t>
            </a:fld>
            <a:endParaRPr lang="en-US">
              <a:solidFill>
                <a:srgbClr val="96999A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860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</p:sldLayoutIdLst>
  <p:transition spd="slow"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+mj-lt"/>
          <a:ea typeface="+mj-ea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rade Gothic Next LT Pro Lt" pitchFamily="-16" charset="0"/>
          <a:ea typeface="ＭＳ Ｐゴシック" pitchFamily="-16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rade Gothic Next LT Pro Lt" pitchFamily="-16" charset="0"/>
          <a:ea typeface="ＭＳ Ｐゴシック" pitchFamily="-16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rade Gothic Next LT Pro Lt" pitchFamily="-16" charset="0"/>
          <a:ea typeface="ＭＳ Ｐゴシック" pitchFamily="-16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Trade Gothic Next LT Pro Lt" pitchFamily="-16" charset="0"/>
          <a:ea typeface="ＭＳ Ｐゴシック" pitchFamily="-16" charset="-128"/>
          <a:cs typeface="ＭＳ Ｐゴシック"/>
        </a:defRPr>
      </a:lvl5pPr>
      <a:lvl6pPr marL="457177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Trade Gothic Next LT Pro Lt" pitchFamily="-16" charset="0"/>
          <a:ea typeface="ＭＳ Ｐゴシック" pitchFamily="-16" charset="-128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Trade Gothic Next LT Pro Lt" pitchFamily="-16" charset="0"/>
          <a:ea typeface="ＭＳ Ｐゴシック" pitchFamily="-16" charset="-128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Trade Gothic Next LT Pro Lt" pitchFamily="-16" charset="0"/>
          <a:ea typeface="ＭＳ Ｐゴシック" pitchFamily="-16" charset="-128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Trade Gothic Next LT Pro Lt" pitchFamily="-16" charset="0"/>
          <a:ea typeface="ＭＳ Ｐゴシック" pitchFamily="-16" charset="-128"/>
        </a:defRPr>
      </a:lvl9pPr>
    </p:titleStyle>
    <p:bodyStyle>
      <a:lvl1pPr marL="230188" indent="-230188" algn="l" rtl="0" eaLnBrk="0" fontAlgn="base" hangingPunct="0">
        <a:spcBef>
          <a:spcPts val="1000"/>
        </a:spcBef>
        <a:spcAft>
          <a:spcPct val="0"/>
        </a:spcAft>
        <a:buSzPct val="100000"/>
        <a:buFont typeface="Wingdings" charset="0"/>
        <a:buChar char="§"/>
        <a:defRPr sz="2000">
          <a:solidFill>
            <a:schemeClr val="bg2"/>
          </a:solidFill>
          <a:latin typeface="+mn-lt"/>
          <a:ea typeface="+mn-ea"/>
          <a:cs typeface="ＭＳ Ｐゴシック"/>
        </a:defRPr>
      </a:lvl1pPr>
      <a:lvl2pPr marL="466725" indent="-233363" algn="l" rtl="0" eaLnBrk="0" fontAlgn="base" hangingPunct="0">
        <a:spcBef>
          <a:spcPts val="1000"/>
        </a:spcBef>
        <a:spcAft>
          <a:spcPct val="0"/>
        </a:spcAft>
        <a:buFont typeface="Wingdings" charset="0"/>
        <a:buChar char="§"/>
        <a:defRPr sz="2000">
          <a:solidFill>
            <a:schemeClr val="bg2"/>
          </a:solidFill>
          <a:latin typeface="+mn-lt"/>
          <a:ea typeface="+mn-ea"/>
          <a:cs typeface="ＭＳ Ｐゴシック"/>
        </a:defRPr>
      </a:lvl2pPr>
      <a:lvl3pPr marL="681038" indent="-214313" algn="l" rtl="0" eaLnBrk="0" fontAlgn="base" hangingPunct="0">
        <a:spcBef>
          <a:spcPts val="1000"/>
        </a:spcBef>
        <a:spcAft>
          <a:spcPct val="0"/>
        </a:spcAft>
        <a:buFont typeface="Wingdings" charset="0"/>
        <a:buChar char="§"/>
        <a:defRPr sz="2000">
          <a:solidFill>
            <a:schemeClr val="bg2"/>
          </a:solidFill>
          <a:latin typeface="+mn-lt"/>
          <a:ea typeface="+mn-ea"/>
          <a:cs typeface="ＭＳ Ｐゴシック"/>
        </a:defRPr>
      </a:lvl3pPr>
      <a:lvl4pPr marL="914400" indent="-233363" algn="l" rtl="0" eaLnBrk="0" fontAlgn="base" hangingPunct="0">
        <a:spcBef>
          <a:spcPts val="1000"/>
        </a:spcBef>
        <a:spcAft>
          <a:spcPct val="0"/>
        </a:spcAft>
        <a:buFont typeface="Wingdings" charset="0"/>
        <a:buChar char="§"/>
        <a:defRPr sz="2000">
          <a:solidFill>
            <a:schemeClr val="bg2"/>
          </a:solidFill>
          <a:latin typeface="+mn-lt"/>
          <a:ea typeface="+mn-ea"/>
          <a:cs typeface="ＭＳ Ｐゴシック"/>
        </a:defRPr>
      </a:lvl4pPr>
      <a:lvl5pPr marL="230188" indent="-230188" algn="l" rtl="0" eaLnBrk="0" fontAlgn="base" hangingPunct="0">
        <a:spcBef>
          <a:spcPts val="1438"/>
        </a:spcBef>
        <a:spcAft>
          <a:spcPct val="0"/>
        </a:spcAft>
        <a:buFont typeface="Wingdings" charset="0"/>
        <a:buChar char="§"/>
        <a:defRPr sz="2000">
          <a:solidFill>
            <a:schemeClr val="bg2"/>
          </a:solidFill>
          <a:latin typeface="+mn-lt"/>
          <a:ea typeface="+mn-ea"/>
          <a:cs typeface="ＭＳ Ｐゴシック"/>
        </a:defRPr>
      </a:lvl5pPr>
      <a:lvl6pPr marL="2514474" indent="-228589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200">
          <a:solidFill>
            <a:srgbClr val="FFFFFF"/>
          </a:solidFill>
          <a:latin typeface="+mn-lt"/>
          <a:ea typeface="+mn-ea"/>
        </a:defRPr>
      </a:lvl6pPr>
      <a:lvl7pPr marL="2971651" indent="-228589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200">
          <a:solidFill>
            <a:srgbClr val="FFFFFF"/>
          </a:solidFill>
          <a:latin typeface="+mn-lt"/>
          <a:ea typeface="+mn-ea"/>
        </a:defRPr>
      </a:lvl7pPr>
      <a:lvl8pPr marL="3428829" indent="-228589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200">
          <a:solidFill>
            <a:srgbClr val="FFFFFF"/>
          </a:solidFill>
          <a:latin typeface="+mn-lt"/>
          <a:ea typeface="+mn-ea"/>
        </a:defRPr>
      </a:lvl8pPr>
      <a:lvl9pPr marL="3886006" indent="-228589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12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emf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12.emf"/><Relationship Id="rId10" Type="http://schemas.openxmlformats.org/officeDocument/2006/relationships/image" Target="../media/image18.emf"/><Relationship Id="rId4" Type="http://schemas.openxmlformats.org/officeDocument/2006/relationships/image" Target="../media/image11.emf"/><Relationship Id="rId9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blackberry.com/bbm" TargetMode="External"/><Relationship Id="rId7" Type="http://schemas.openxmlformats.org/officeDocument/2006/relationships/hyperlink" Target="mailto:msohm@rim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kangas@rim.com" TargetMode="External"/><Relationship Id="rId5" Type="http://schemas.openxmlformats.org/officeDocument/2006/relationships/hyperlink" Target="mailto:nkalkounis@rim.com" TargetMode="External"/><Relationship Id="rId4" Type="http://schemas.openxmlformats.org/officeDocument/2006/relationships/hyperlink" Target="http://www.scoreloop.com/downloa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reloop.com/download/" TargetMode="External"/><Relationship Id="rId2" Type="http://schemas.openxmlformats.org/officeDocument/2006/relationships/hyperlink" Target="http://support.scoreloop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hyperlink" Target="http://supportforums.blackberry.com" TargetMode="External"/><Relationship Id="rId4" Type="http://schemas.openxmlformats.org/officeDocument/2006/relationships/hyperlink" Target="http://developer.blackberry.com/native/downloa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3.wdp"/><Relationship Id="rId5" Type="http://schemas.openxmlformats.org/officeDocument/2006/relationships/image" Target="../media/image47.png"/><Relationship Id="rId10" Type="http://schemas.microsoft.com/office/2007/relationships/hdphoto" Target="../media/hdphoto2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oreloop.com/download/" TargetMode="External"/><Relationship Id="rId2" Type="http://schemas.openxmlformats.org/officeDocument/2006/relationships/hyperlink" Target="http://developer.blackberry.com/bb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sohm@rim.com" TargetMode="External"/><Relationship Id="rId5" Type="http://schemas.openxmlformats.org/officeDocument/2006/relationships/hyperlink" Target="mailto:skangas@rim.com" TargetMode="External"/><Relationship Id="rId4" Type="http://schemas.openxmlformats.org/officeDocument/2006/relationships/hyperlink" Target="mailto:nkalkounis@rim.co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dirty="0"/>
              <a:t>Leveraging BlackBerry Services: </a:t>
            </a:r>
            <a:r>
              <a:rPr lang="en-US" dirty="0" smtClean="0"/>
              <a:t>BBM and </a:t>
            </a:r>
            <a:r>
              <a:rPr lang="en-US" dirty="0" err="1" smtClean="0"/>
              <a:t>Scoreloop</a:t>
            </a:r>
            <a:endParaRPr lang="en-US" dirty="0" smtClean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905000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JAM 347</a:t>
            </a:r>
          </a:p>
          <a:p>
            <a:r>
              <a:rPr lang="en-US" sz="1800" dirty="0" smtClean="0">
                <a:latin typeface="Arial" charset="0"/>
              </a:rPr>
              <a:t>Nick Kalkounis – Product Manager</a:t>
            </a:r>
          </a:p>
          <a:p>
            <a:r>
              <a:rPr lang="en-US" sz="1800" dirty="0">
                <a:latin typeface="Arial" charset="0"/>
              </a:rPr>
              <a:t>Sonja </a:t>
            </a:r>
            <a:r>
              <a:rPr lang="en-US" sz="1800" dirty="0" err="1">
                <a:latin typeface="Arial" charset="0"/>
              </a:rPr>
              <a:t>Ängeslevä</a:t>
            </a:r>
            <a:r>
              <a:rPr lang="en-US" sz="1800" dirty="0">
                <a:latin typeface="Arial" charset="0"/>
              </a:rPr>
              <a:t> </a:t>
            </a:r>
            <a:r>
              <a:rPr lang="en-US" sz="1800" dirty="0" smtClean="0">
                <a:latin typeface="Arial" charset="0"/>
              </a:rPr>
              <a:t>– Product Manager</a:t>
            </a:r>
          </a:p>
          <a:p>
            <a:r>
              <a:rPr lang="en-US" sz="1800" dirty="0" smtClean="0">
                <a:latin typeface="Arial" charset="0"/>
              </a:rPr>
              <a:t>Mark Sohm – Developer Relations</a:t>
            </a:r>
          </a:p>
          <a:p>
            <a:r>
              <a:rPr lang="en-US" sz="1800" dirty="0" smtClean="0">
                <a:latin typeface="Arial" charset="0"/>
              </a:rPr>
              <a:t>February 5-6, 2013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BB9DC935-1E0D-F440-BFE4-A99447DB969B}" type="slidenum">
              <a:rPr lang="en-US" sz="900">
                <a:solidFill>
                  <a:srgbClr val="96999A"/>
                </a:solidFill>
              </a:rPr>
              <a:pPr/>
              <a:t>10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651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Find &amp; connect</a:t>
            </a:r>
            <a:endParaRPr lang="en-US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753" y="1854995"/>
            <a:ext cx="385921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Find friends on </a:t>
            </a:r>
            <a:r>
              <a:rPr lang="en-US" sz="2000" kern="0" dirty="0" smtClean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BBM or email</a:t>
            </a: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Other options available to find friends.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Choose from friends already playing and invite others</a:t>
            </a:r>
            <a:r>
              <a:rPr lang="en-US" sz="2000" kern="0" dirty="0" smtClean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.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Chat with your gaming friends.</a:t>
            </a:r>
            <a:endParaRPr lang="en-US" sz="200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826000" y="1404200"/>
            <a:ext cx="1765300" cy="3447200"/>
            <a:chOff x="4876800" y="533400"/>
            <a:chExt cx="3225800" cy="6299200"/>
          </a:xfrm>
        </p:grpSpPr>
        <p:pic>
          <p:nvPicPr>
            <p:cNvPr id="16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477434"/>
              <a:ext cx="2641600" cy="4402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 descr="Screen shot 2012-11-12 at 1.54.23 PM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913" y="1422400"/>
              <a:ext cx="1944687" cy="450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Rounded Rectangle 8"/>
          <p:cNvSpPr>
            <a:spLocks noChangeArrowheads="1"/>
          </p:cNvSpPr>
          <p:nvPr/>
        </p:nvSpPr>
        <p:spPr bwMode="auto">
          <a:xfrm>
            <a:off x="5499101" y="2788699"/>
            <a:ext cx="729750" cy="2085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731001" y="1392700"/>
            <a:ext cx="1790700" cy="3496800"/>
            <a:chOff x="6731001" y="1392700"/>
            <a:chExt cx="1790700" cy="3496800"/>
          </a:xfrm>
        </p:grpSpPr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01" y="1392700"/>
              <a:ext cx="1790700" cy="349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83401" y="1892300"/>
              <a:ext cx="1485899" cy="2472267"/>
            </a:xfrm>
            <a:prstGeom prst="rect">
              <a:avLst/>
            </a:prstGeom>
          </p:spPr>
        </p:pic>
      </p:grpSp>
      <p:sp>
        <p:nvSpPr>
          <p:cNvPr id="20" name="Rounded Rectangle 8"/>
          <p:cNvSpPr>
            <a:spLocks noChangeArrowheads="1"/>
          </p:cNvSpPr>
          <p:nvPr/>
        </p:nvSpPr>
        <p:spPr bwMode="auto">
          <a:xfrm>
            <a:off x="7607300" y="4110564"/>
            <a:ext cx="495299" cy="26669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2432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C54B3928-9ACC-9E46-BB99-589A4A55B924}" type="slidenum">
              <a:rPr lang="en-US" sz="900">
                <a:solidFill>
                  <a:srgbClr val="96999A"/>
                </a:solidFill>
              </a:rPr>
              <a:pPr/>
              <a:t>11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524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Connect</a:t>
            </a:r>
            <a:endParaRPr lang="en-US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776" y="1625601"/>
            <a:ext cx="385921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Connect with other BB10 gamers.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Invite by email and add your BBM contacts. 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Receive achievement and challenge news updates from friends and stay engaged.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grpSp>
        <p:nvGrpSpPr>
          <p:cNvPr id="9" name="Group 1"/>
          <p:cNvGrpSpPr>
            <a:grpSpLocks/>
          </p:cNvGrpSpPr>
          <p:nvPr/>
        </p:nvGrpSpPr>
        <p:grpSpPr bwMode="auto">
          <a:xfrm>
            <a:off x="6083301" y="1418100"/>
            <a:ext cx="1790700" cy="3496800"/>
            <a:chOff x="4876800" y="533400"/>
            <a:chExt cx="3225800" cy="6299200"/>
          </a:xfrm>
        </p:grpSpPr>
        <p:pic>
          <p:nvPicPr>
            <p:cNvPr id="11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422400"/>
              <a:ext cx="2684463" cy="447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728447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DA376893-0A63-2E4C-AA28-28FA571C82F9}" type="slidenum">
              <a:rPr lang="en-US" sz="900">
                <a:solidFill>
                  <a:srgbClr val="96999A"/>
                </a:solidFill>
              </a:rPr>
              <a:pPr/>
              <a:t>12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651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Discover</a:t>
            </a:r>
            <a:endParaRPr lang="en-US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341" y="2019301"/>
            <a:ext cx="3633787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Discover your friends’ games.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Find the most popular games, your friends’ favorites and all new social games.</a:t>
            </a:r>
          </a:p>
          <a:p>
            <a:pPr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Download directly from </a:t>
            </a:r>
            <a:r>
              <a:rPr lang="en-US" sz="2000" kern="0" dirty="0" smtClean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BlackBerry </a:t>
            </a: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World.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grpSp>
        <p:nvGrpSpPr>
          <p:cNvPr id="31749" name="Group 3"/>
          <p:cNvGrpSpPr>
            <a:grpSpLocks/>
          </p:cNvGrpSpPr>
          <p:nvPr/>
        </p:nvGrpSpPr>
        <p:grpSpPr bwMode="auto">
          <a:xfrm>
            <a:off x="508000" y="1371600"/>
            <a:ext cx="2600325" cy="3771900"/>
            <a:chOff x="508001" y="1828948"/>
            <a:chExt cx="2599764" cy="5029052"/>
          </a:xfrm>
        </p:grpSpPr>
        <p:sp>
          <p:nvSpPr>
            <p:cNvPr id="31753" name="Picture 12"/>
            <p:cNvSpPr>
              <a:spLocks noChangeAspect="1"/>
            </p:cNvSpPr>
            <p:nvPr/>
          </p:nvSpPr>
          <p:spPr bwMode="auto">
            <a:xfrm>
              <a:off x="508001" y="1828948"/>
              <a:ext cx="2599764" cy="5029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754" name="Picture 6"/>
            <p:cNvSpPr>
              <a:spLocks noChangeAspect="1"/>
            </p:cNvSpPr>
            <p:nvPr/>
          </p:nvSpPr>
          <p:spPr bwMode="auto">
            <a:xfrm>
              <a:off x="677490" y="2445497"/>
              <a:ext cx="2280863" cy="3801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5981700" y="1269999"/>
            <a:ext cx="1879600" cy="3670401"/>
            <a:chOff x="4876800" y="533400"/>
            <a:chExt cx="3225800" cy="6299200"/>
          </a:xfrm>
        </p:grpSpPr>
        <p:pic>
          <p:nvPicPr>
            <p:cNvPr id="13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501" y="1435100"/>
              <a:ext cx="2666999" cy="4444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958497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1E249D8E-C4BB-B745-89C7-7733619A3B99}" type="slidenum">
              <a:rPr lang="en-US" sz="900">
                <a:solidFill>
                  <a:srgbClr val="96999A"/>
                </a:solidFill>
              </a:rPr>
              <a:pPr/>
              <a:t>13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741362"/>
          </a:xfrm>
        </p:spPr>
        <p:txBody>
          <a:bodyPr/>
          <a:lstStyle/>
          <a:p>
            <a:r>
              <a:rPr lang="en-US" dirty="0" err="1">
                <a:latin typeface="Trade Gothic Next LT Pro Lt"/>
                <a:ea typeface="ＭＳ Ｐゴシック" charset="0"/>
                <a:cs typeface="Trade Gothic Next LT Pro Lt"/>
              </a:rPr>
              <a:t>Scoreloop</a:t>
            </a:r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 SDK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31800" y="1711325"/>
            <a:ext cx="6794500" cy="2454275"/>
          </a:xfrm>
        </p:spPr>
        <p:txBody>
          <a:bodyPr/>
          <a:lstStyle/>
          <a:p>
            <a:pPr marL="457200" indent="-457200">
              <a:buFont typeface="Wingdings" charset="0"/>
              <a:buAutoNum type="arabicParenR"/>
              <a:defRPr/>
            </a:pPr>
            <a:r>
              <a:rPr lang="en-US" dirty="0">
                <a:latin typeface="Trade Gothic Next LT Pro Lt"/>
                <a:cs typeface="Trade Gothic Next LT Pro Lt"/>
              </a:rPr>
              <a:t>Scoreloop SDK = set of key social features for your game</a:t>
            </a:r>
          </a:p>
          <a:p>
            <a:pPr marL="457200" indent="-457200">
              <a:buFont typeface="Wingdings" charset="0"/>
              <a:buAutoNum type="arabicParenR"/>
              <a:defRPr/>
            </a:pPr>
            <a:r>
              <a:rPr lang="en-US" dirty="0">
                <a:latin typeface="Trade Gothic Next LT Pro Lt"/>
                <a:cs typeface="Trade Gothic Next LT Pro Lt"/>
              </a:rPr>
              <a:t>Integrate with the Games app for ultimate visibility on BB10</a:t>
            </a:r>
          </a:p>
          <a:p>
            <a:pPr marL="457200" indent="-457200">
              <a:buFont typeface="Wingdings" charset="0"/>
              <a:buAutoNum type="arabicParenR"/>
              <a:defRPr/>
            </a:pPr>
            <a:r>
              <a:rPr lang="en-US" dirty="0">
                <a:latin typeface="Trade Gothic Next LT Pro Lt"/>
                <a:cs typeface="Trade Gothic Next LT Pro Lt"/>
              </a:rPr>
              <a:t>Make your game better with social features</a:t>
            </a:r>
          </a:p>
          <a:p>
            <a:pPr>
              <a:defRPr/>
            </a:pPr>
            <a:endParaRPr lang="en-US" dirty="0">
              <a:latin typeface="Trade Gothic Next LT Pro Lt"/>
              <a:cs typeface="Trade Gothic Next LT Pro Lt"/>
            </a:endParaRPr>
          </a:p>
        </p:txBody>
      </p:sp>
      <p:sp>
        <p:nvSpPr>
          <p:cNvPr id="33797" name="Picture 3" descr="Games_App_Icon_Clear.png"/>
          <p:cNvSpPr>
            <a:spLocks noChangeAspect="1"/>
          </p:cNvSpPr>
          <p:nvPr/>
        </p:nvSpPr>
        <p:spPr bwMode="auto">
          <a:xfrm>
            <a:off x="6618288" y="10717"/>
            <a:ext cx="2525712" cy="202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8" descr="Screen shot 2012-12-17 at 2.44.3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69200" y="1206500"/>
            <a:ext cx="1371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63740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07906456-04D5-B244-AB5C-4A1A24A5C9E2}" type="slidenum">
              <a:rPr lang="en-US" sz="900">
                <a:solidFill>
                  <a:srgbClr val="96999A"/>
                </a:solidFill>
              </a:rPr>
              <a:pPr/>
              <a:t>14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65162"/>
          </a:xfrm>
        </p:spPr>
        <p:txBody>
          <a:bodyPr/>
          <a:lstStyle/>
          <a:p>
            <a:r>
              <a:rPr lang="en-US" dirty="0" err="1">
                <a:latin typeface="Trade Gothic Next LT Pro Lt" charset="0"/>
                <a:ea typeface="ＭＳ Ｐゴシック" charset="0"/>
                <a:cs typeface="ＭＳ Ｐゴシック" charset="0"/>
              </a:rPr>
              <a:t>Scoreloop</a:t>
            </a: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 SDK </a:t>
            </a:r>
            <a:r>
              <a:rPr lang="en-US" dirty="0" smtClean="0">
                <a:latin typeface="Trade Gothic Next LT Pro Lt" charset="0"/>
                <a:ea typeface="ＭＳ Ｐゴシック" charset="0"/>
                <a:cs typeface="ＭＳ Ｐゴシック" charset="0"/>
              </a:rPr>
              <a:t>feature </a:t>
            </a: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overview</a:t>
            </a:r>
          </a:p>
        </p:txBody>
      </p:sp>
      <p:sp>
        <p:nvSpPr>
          <p:cNvPr id="3481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2400" y="1216025"/>
            <a:ext cx="8229600" cy="2454275"/>
          </a:xfrm>
        </p:spPr>
        <p:txBody>
          <a:bodyPr/>
          <a:lstStyle/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User profile</a:t>
            </a: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Leaderboard</a:t>
            </a: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Achievements</a:t>
            </a: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Challenges</a:t>
            </a: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Gaming data storage</a:t>
            </a: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Be creative!</a:t>
            </a:r>
          </a:p>
          <a:p>
            <a:pPr>
              <a:buFont typeface="Wingdings" charset="0"/>
              <a:buChar char="§"/>
            </a:pP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Char char="§"/>
            </a:pP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Default UI: leaderboards, challenges, </a:t>
            </a:r>
            <a:b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favorite a game and achievements</a:t>
            </a:r>
          </a:p>
          <a:p>
            <a:pPr>
              <a:buFont typeface="Wingdings" charset="0"/>
              <a:buChar char="§"/>
            </a:pP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1" name="Picture 3" descr="Games_App_Icon_Clear.png"/>
          <p:cNvSpPr>
            <a:spLocks noChangeAspect="1"/>
          </p:cNvSpPr>
          <p:nvPr/>
        </p:nvSpPr>
        <p:spPr bwMode="auto">
          <a:xfrm>
            <a:off x="6618288" y="1"/>
            <a:ext cx="2525712" cy="20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5791200" y="1206500"/>
            <a:ext cx="1905564" cy="3721100"/>
            <a:chOff x="4876800" y="533400"/>
            <a:chExt cx="3225800" cy="6299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358900"/>
              <a:ext cx="2720340" cy="453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747221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FC1C78A6-D917-2E45-89B7-A4104DD77321}" type="slidenum">
              <a:rPr lang="en-US" sz="900">
                <a:solidFill>
                  <a:srgbClr val="96999A"/>
                </a:solidFill>
              </a:rPr>
              <a:pPr/>
              <a:t>15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524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User </a:t>
            </a:r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profile</a:t>
            </a:r>
          </a:p>
        </p:txBody>
      </p:sp>
      <p:sp>
        <p:nvSpPr>
          <p:cNvPr id="35843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7543800" y="144463"/>
            <a:ext cx="1600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4A8C270E-018C-BA4A-8DAE-D10B1EB1968D}" type="datetime4">
              <a:rPr lang="en-US" sz="900">
                <a:solidFill>
                  <a:srgbClr val="96999A"/>
                </a:solidFill>
              </a:rPr>
              <a:pPr/>
              <a:t>January 30, 2013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625" y="2031208"/>
            <a:ext cx="3798888" cy="172354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Build a gaming identity that persists across games. </a:t>
            </a: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5003801" y="1333500"/>
            <a:ext cx="1853534" cy="3619500"/>
            <a:chOff x="4876800" y="533400"/>
            <a:chExt cx="3225800" cy="6299200"/>
          </a:xfrm>
        </p:grpSpPr>
        <p:pic>
          <p:nvPicPr>
            <p:cNvPr id="11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1280" y="1435100"/>
              <a:ext cx="2674620" cy="445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633476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03DD1F86-FB01-844C-8002-92BB54565D1F}" type="slidenum">
              <a:rPr lang="en-US" sz="900">
                <a:solidFill>
                  <a:srgbClr val="96999A"/>
                </a:solidFill>
              </a:rPr>
              <a:pPr/>
              <a:t>16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397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Challenge</a:t>
            </a:r>
            <a:endParaRPr lang="en-US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37891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7543800" y="144463"/>
            <a:ext cx="1600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40E1831E-9454-3C48-B266-7874B0EFDAE0}" type="datetime4">
              <a:rPr lang="en-US" sz="900">
                <a:solidFill>
                  <a:srgbClr val="96999A"/>
                </a:solidFill>
              </a:rPr>
              <a:pPr/>
              <a:t>January 30, 2013</a:t>
            </a:fld>
            <a:endParaRPr lang="en-US" sz="900">
              <a:solidFill>
                <a:srgbClr val="96999A"/>
              </a:solidFill>
            </a:endParaRPr>
          </a:p>
        </p:txBody>
      </p:sp>
      <p:grpSp>
        <p:nvGrpSpPr>
          <p:cNvPr id="37892" name="Group 3"/>
          <p:cNvGrpSpPr>
            <a:grpSpLocks/>
          </p:cNvGrpSpPr>
          <p:nvPr/>
        </p:nvGrpSpPr>
        <p:grpSpPr bwMode="auto">
          <a:xfrm>
            <a:off x="508000" y="1371600"/>
            <a:ext cx="2600325" cy="3771900"/>
            <a:chOff x="508001" y="1828948"/>
            <a:chExt cx="2599764" cy="5029052"/>
          </a:xfrm>
        </p:grpSpPr>
        <p:sp>
          <p:nvSpPr>
            <p:cNvPr id="37897" name="Picture 14"/>
            <p:cNvSpPr>
              <a:spLocks noChangeAspect="1"/>
            </p:cNvSpPr>
            <p:nvPr/>
          </p:nvSpPr>
          <p:spPr bwMode="auto">
            <a:xfrm>
              <a:off x="508001" y="1828948"/>
              <a:ext cx="2599764" cy="5029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898" name="Picture 13"/>
            <p:cNvSpPr>
              <a:spLocks noChangeAspect="1"/>
            </p:cNvSpPr>
            <p:nvPr/>
          </p:nvSpPr>
          <p:spPr bwMode="auto">
            <a:xfrm>
              <a:off x="658253" y="2437684"/>
              <a:ext cx="2285158" cy="3773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84175" y="2031207"/>
            <a:ext cx="3798888" cy="6514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559" eaLnBrk="0" hangingPunct="0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Challenge friends directly from within games.</a:t>
            </a:r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5143501" y="1206500"/>
            <a:ext cx="1957593" cy="3822700"/>
            <a:chOff x="4876800" y="533400"/>
            <a:chExt cx="3225800" cy="6299200"/>
          </a:xfrm>
        </p:grpSpPr>
        <p:pic>
          <p:nvPicPr>
            <p:cNvPr id="13" name="Picture 1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414463"/>
              <a:ext cx="2679700" cy="4465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954026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D03627FB-B29D-0C4D-B5D3-DDE8C3D81E4E}" type="slidenum">
              <a:rPr lang="en-US" sz="900">
                <a:solidFill>
                  <a:srgbClr val="96999A"/>
                </a:solidFill>
              </a:rPr>
              <a:pPr/>
              <a:t>17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01662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Leaderboard</a:t>
            </a:r>
            <a:endParaRPr lang="en-US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39939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7543800" y="144463"/>
            <a:ext cx="1600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8AEB2ACF-60CF-0E43-B7A0-F55904863C73}" type="datetime4">
              <a:rPr lang="en-US" sz="900">
                <a:solidFill>
                  <a:srgbClr val="96999A"/>
                </a:solidFill>
              </a:rPr>
              <a:pPr/>
              <a:t>January 30, 2013</a:t>
            </a:fld>
            <a:endParaRPr lang="en-US" sz="900">
              <a:solidFill>
                <a:srgbClr val="96999A"/>
              </a:solidFill>
            </a:endParaRPr>
          </a:p>
        </p:txBody>
      </p:sp>
      <p:pic>
        <p:nvPicPr>
          <p:cNvPr id="3994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89363" y="2481262"/>
            <a:ext cx="825500" cy="19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663950" y="3812383"/>
            <a:ext cx="812800" cy="2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056563" y="2384822"/>
            <a:ext cx="887412" cy="28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388938" y="2021682"/>
            <a:ext cx="3230562" cy="252889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See global Leaderboards &amp; your friends’ ranking.</a:t>
            </a: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Trade Gothic Next LT Pro Lt"/>
              <a:ea typeface="ＭＳ Ｐゴシック" charset="0"/>
              <a:cs typeface="Trade Gothic Next LT Pro Lt"/>
            </a:endParaRPr>
          </a:p>
          <a:p>
            <a:pPr defTabSz="914559">
              <a:lnSpc>
                <a:spcPct val="90000"/>
              </a:lnSpc>
              <a:spcBef>
                <a:spcPct val="350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Compare gaming scores and achievements and compete with BBM friends to see who is the best gamer.</a:t>
            </a:r>
          </a:p>
        </p:txBody>
      </p:sp>
      <p:grpSp>
        <p:nvGrpSpPr>
          <p:cNvPr id="15" name="Group 1"/>
          <p:cNvGrpSpPr>
            <a:grpSpLocks/>
          </p:cNvGrpSpPr>
          <p:nvPr/>
        </p:nvGrpSpPr>
        <p:grpSpPr bwMode="auto">
          <a:xfrm>
            <a:off x="5638800" y="1168400"/>
            <a:ext cx="1912067" cy="3733800"/>
            <a:chOff x="4876800" y="533400"/>
            <a:chExt cx="3225800" cy="62992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435100"/>
              <a:ext cx="2674938" cy="445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483100" y="1212850"/>
            <a:ext cx="5445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54500" y="4040188"/>
            <a:ext cx="6286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urved Connector 21"/>
          <p:cNvCxnSpPr>
            <a:stCxn id="18" idx="3"/>
          </p:cNvCxnSpPr>
          <p:nvPr/>
        </p:nvCxnSpPr>
        <p:spPr bwMode="auto">
          <a:xfrm>
            <a:off x="5027613" y="1485107"/>
            <a:ext cx="560387" cy="44529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Curved Connector 23"/>
          <p:cNvCxnSpPr>
            <a:stCxn id="19" idx="3"/>
          </p:cNvCxnSpPr>
          <p:nvPr/>
        </p:nvCxnSpPr>
        <p:spPr bwMode="auto">
          <a:xfrm flipV="1">
            <a:off x="4883150" y="3594100"/>
            <a:ext cx="692150" cy="59293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212138" y="3181350"/>
            <a:ext cx="68421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Curved Connector 25"/>
          <p:cNvCxnSpPr>
            <a:stCxn id="25" idx="1"/>
          </p:cNvCxnSpPr>
          <p:nvPr/>
        </p:nvCxnSpPr>
        <p:spPr bwMode="auto">
          <a:xfrm rot="10800000">
            <a:off x="7620000" y="3403600"/>
            <a:ext cx="592138" cy="53182"/>
          </a:xfrm>
          <a:prstGeom prst="curvedConnector3">
            <a:avLst>
              <a:gd name="adj1" fmla="val 414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552420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7938"/>
            <a:ext cx="6210300" cy="950912"/>
          </a:xfrm>
        </p:spPr>
        <p:txBody>
          <a:bodyPr/>
          <a:lstStyle/>
          <a:p>
            <a:r>
              <a:rPr lang="en-US" dirty="0" smtClean="0"/>
              <a:t>Improve discoverability - games</a:t>
            </a:r>
            <a:endParaRPr lang="en-US" dirty="0"/>
          </a:p>
        </p:txBody>
      </p:sp>
      <p:pic>
        <p:nvPicPr>
          <p:cNvPr id="4" name="Picture 3" descr="Screen shot 2013-01-30 at 10.04.1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33100" y="863600"/>
            <a:ext cx="4948344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67960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discoverability </a:t>
            </a:r>
            <a:r>
              <a:rPr lang="en-US" dirty="0" smtClean="0"/>
              <a:t>– games</a:t>
            </a:r>
            <a:endParaRPr lang="en-US" dirty="0"/>
          </a:p>
        </p:txBody>
      </p:sp>
      <p:pic>
        <p:nvPicPr>
          <p:cNvPr id="4" name="Picture 3" descr="Screen shot 2013-01-30 at 10.05.05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8000" y="1778000"/>
            <a:ext cx="5585829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22671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96838"/>
            <a:ext cx="5791200" cy="75406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For More Information…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Come to the Lab! JAM 347 - BBM Integration in the NDK and WebWorks (Wed @ 3:30pm)</a:t>
            </a:r>
          </a:p>
          <a:p>
            <a:r>
              <a:rPr lang="en-US" dirty="0">
                <a:latin typeface="Arial" charset="0"/>
                <a:hlinkClick r:id="rId3"/>
              </a:rPr>
              <a:t>http://developer.blackberry.com/</a:t>
            </a:r>
            <a:r>
              <a:rPr lang="en-US" dirty="0" smtClean="0">
                <a:latin typeface="Arial" charset="0"/>
                <a:hlinkClick r:id="rId3"/>
              </a:rPr>
              <a:t>bbm</a:t>
            </a:r>
            <a:endParaRPr lang="en-US" dirty="0" smtClean="0">
              <a:latin typeface="Arial" charset="0"/>
            </a:endParaRPr>
          </a:p>
          <a:p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4"/>
              </a:rPr>
              <a:t>http://www.scoreloop.com/download</a:t>
            </a:r>
            <a:r>
              <a:rPr lang="en-US" dirty="0" smtClean="0">
                <a:latin typeface="Trade Gothic Next LT Pro Lt" charset="0"/>
                <a:ea typeface="ＭＳ Ｐゴシック" charset="0"/>
                <a:cs typeface="ＭＳ Ｐゴシック" charset="0"/>
                <a:hlinkClick r:id="rId4"/>
              </a:rPr>
              <a:t>/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Let us know about the cool things you’ve done!</a:t>
            </a:r>
          </a:p>
          <a:p>
            <a:pPr lvl="1"/>
            <a:r>
              <a:rPr lang="en-US" dirty="0" smtClean="0">
                <a:latin typeface="Arial" charset="0"/>
                <a:hlinkClick r:id="rId5"/>
              </a:rPr>
              <a:t>nkalkounis@rim.com</a:t>
            </a:r>
            <a:r>
              <a:rPr lang="en-US" dirty="0" smtClean="0">
                <a:latin typeface="Arial" charset="0"/>
              </a:rPr>
              <a:t>  - @</a:t>
            </a:r>
            <a:r>
              <a:rPr lang="en-US" dirty="0" err="1" smtClean="0">
                <a:latin typeface="Arial" charset="0"/>
              </a:rPr>
              <a:t>nickkalkounis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  <a:hlinkClick r:id="rId6"/>
              </a:rPr>
              <a:t>skangas</a:t>
            </a:r>
            <a:r>
              <a:rPr lang="en-US" dirty="0">
                <a:latin typeface="Arial" charset="0"/>
                <a:hlinkClick r:id="rId6"/>
              </a:rPr>
              <a:t>@</a:t>
            </a:r>
            <a:r>
              <a:rPr lang="en-US" dirty="0" smtClean="0">
                <a:latin typeface="Arial" charset="0"/>
                <a:hlinkClick r:id="rId6"/>
              </a:rPr>
              <a:t>rim.com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- @</a:t>
            </a:r>
            <a:r>
              <a:rPr lang="en-US" dirty="0" err="1" smtClean="0">
                <a:latin typeface="Arial" charset="0"/>
              </a:rPr>
              <a:t>souplala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dirty="0" smtClean="0">
                <a:latin typeface="Arial" charset="0"/>
                <a:hlinkClick r:id="rId7"/>
              </a:rPr>
              <a:t>msohm@rim.com</a:t>
            </a:r>
            <a:r>
              <a:rPr lang="en-US" dirty="0" smtClean="0">
                <a:latin typeface="Arial" charset="0"/>
              </a:rPr>
              <a:t>  </a:t>
            </a:r>
            <a:r>
              <a:rPr lang="en-US" dirty="0" err="1" smtClean="0">
                <a:latin typeface="Arial" charset="0"/>
              </a:rPr>
              <a:t>MSohm</a:t>
            </a:r>
            <a:r>
              <a:rPr lang="en-US" dirty="0" smtClean="0">
                <a:latin typeface="Arial" charset="0"/>
              </a:rPr>
              <a:t> in the BlackBerry Developer Forums</a:t>
            </a:r>
            <a:endParaRPr lang="en-US" dirty="0">
              <a:latin typeface="Arial" charset="0"/>
            </a:endParaRPr>
          </a:p>
          <a:p>
            <a:pPr marL="344488" lvl="1" indent="0">
              <a:buNone/>
            </a:pPr>
            <a:endParaRPr lang="en-US" dirty="0" smtClean="0">
              <a:latin typeface="Arial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3E6E98-1CD8-4F49-8470-8C803F64D0C3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4197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9337D65F-BD12-D74D-9569-49C8357D3EBA}" type="slidenum">
              <a:rPr lang="en-US" sz="900">
                <a:solidFill>
                  <a:srgbClr val="96999A"/>
                </a:solidFill>
              </a:rPr>
              <a:pPr/>
              <a:t>20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77862"/>
          </a:xfrm>
        </p:spPr>
        <p:txBody>
          <a:bodyPr/>
          <a:lstStyle/>
          <a:p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More resources</a:t>
            </a:r>
          </a:p>
        </p:txBody>
      </p:sp>
      <p:sp>
        <p:nvSpPr>
          <p:cNvPr id="43010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14300" y="1447800"/>
            <a:ext cx="8229600" cy="2454275"/>
          </a:xfrm>
        </p:spPr>
        <p:txBody>
          <a:bodyPr/>
          <a:lstStyle/>
          <a:p>
            <a: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  <a:t>Our Support team is there to help you!</a:t>
            </a: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2"/>
              </a:rPr>
              <a:t>http://support.scoreloop.com/</a:t>
            </a: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r>
              <a:rPr lang="en-US" b="1" dirty="0" err="1">
                <a:latin typeface="Trade Gothic Next LT Pro Lt" charset="0"/>
                <a:ea typeface="ＭＳ Ｐゴシック" charset="0"/>
                <a:cs typeface="ＭＳ Ｐゴシック" charset="0"/>
              </a:rPr>
              <a:t>Scoreloop</a:t>
            </a:r>
            <a: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  <a:t> SDK documentation</a:t>
            </a: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3"/>
              </a:rPr>
              <a:t>http://www.scoreloop.com/download/</a:t>
            </a: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r>
              <a:rPr lang="en-US" b="1" dirty="0" smtClean="0">
                <a:latin typeface="Trade Gothic Next LT Pro Lt" charset="0"/>
                <a:ea typeface="ＭＳ Ｐゴシック" charset="0"/>
                <a:cs typeface="ＭＳ Ｐゴシック" charset="0"/>
              </a:rPr>
              <a:t>BB10 </a:t>
            </a:r>
            <a: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  <a:t>NDK</a:t>
            </a:r>
            <a:b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4"/>
              </a:rPr>
              <a:t>http://developer.blackberry.com/native/download</a:t>
            </a: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  <a:t>BlackBerry Developer Wiki</a:t>
            </a:r>
            <a:br>
              <a:rPr lang="en-US" b="1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5"/>
              </a:rPr>
              <a:t>http://supportforums.blackberry.com</a:t>
            </a: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Date Placeholder 4"/>
          <p:cNvSpPr>
            <a:spLocks noGrp="1"/>
          </p:cNvSpPr>
          <p:nvPr>
            <p:ph type="dt" sz="quarter" idx="4294967295"/>
          </p:nvPr>
        </p:nvSpPr>
        <p:spPr>
          <a:xfrm>
            <a:off x="7543800" y="144463"/>
            <a:ext cx="1600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D80C7CF5-BF1B-6B40-BD53-A0BC72A6D850}" type="datetime4">
              <a:rPr lang="en-US" sz="900">
                <a:solidFill>
                  <a:srgbClr val="96999A"/>
                </a:solidFill>
              </a:rPr>
              <a:pPr/>
              <a:t>January 30, 2013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43013" name="Picture 3" descr="Games_App_Icon_Clear.png"/>
          <p:cNvSpPr>
            <a:spLocks noChangeAspect="1"/>
          </p:cNvSpPr>
          <p:nvPr/>
        </p:nvSpPr>
        <p:spPr bwMode="auto">
          <a:xfrm>
            <a:off x="6618288" y="1"/>
            <a:ext cx="2525712" cy="20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8" descr="Screen shot 2012-12-17 at 2.44.38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02500" y="1524000"/>
            <a:ext cx="1371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6018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14362"/>
          </a:xfrm>
        </p:spPr>
        <p:txBody>
          <a:bodyPr/>
          <a:lstStyle/>
          <a:p>
            <a:r>
              <a:rPr lang="en-US" dirty="0" smtClean="0"/>
              <a:t>BBM Social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 descr="TITLE_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7335" y="1592262"/>
            <a:ext cx="2800350" cy="263842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09900" y="4290060"/>
            <a:ext cx="27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BlackBerry Messenger</a:t>
            </a:r>
          </a:p>
          <a:p>
            <a:pPr algn="ctr"/>
            <a:r>
              <a:rPr lang="en-US" dirty="0" smtClean="0"/>
              <a:t>Social Platform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754062"/>
          </a:xfrm>
        </p:spPr>
        <p:txBody>
          <a:bodyPr/>
          <a:lstStyle/>
          <a:p>
            <a:r>
              <a:rPr lang="en-US" dirty="0" smtClean="0"/>
              <a:t>BBM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343150"/>
            <a:ext cx="22860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 smtClean="0">
                <a:latin typeface="Arial Black"/>
                <a:cs typeface="Arial Black"/>
              </a:rPr>
              <a:t>$$$</a:t>
            </a:r>
            <a:r>
              <a:rPr lang="en-US" sz="6600" b="1" dirty="0" smtClean="0"/>
              <a:t>	</a:t>
            </a:r>
            <a:r>
              <a:rPr lang="en-US" sz="6600" dirty="0" smtClean="0"/>
              <a:t>			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9400" y="2266950"/>
            <a:ext cx="920198" cy="83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2600" y="318135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developer.blackberry.com/bbm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3714750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Why.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3714750"/>
            <a:ext cx="1143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How.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371475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</a:rPr>
              <a:t>What.</a:t>
            </a:r>
            <a:endParaRPr 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9600" y="1962150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1580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39762"/>
          </a:xfrm>
        </p:spPr>
        <p:txBody>
          <a:bodyPr/>
          <a:lstStyle/>
          <a:p>
            <a:r>
              <a:rPr lang="en-US" dirty="0" smtClean="0"/>
              <a:t>BBM: A Vibrant Social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305800" cy="3048000"/>
          </a:xfrm>
        </p:spPr>
        <p:txBody>
          <a:bodyPr/>
          <a:lstStyle/>
          <a:p>
            <a:r>
              <a:rPr lang="en-US" dirty="0" smtClean="0"/>
              <a:t>60 Million+ Monthly Active Users</a:t>
            </a:r>
          </a:p>
          <a:p>
            <a:r>
              <a:rPr lang="en-US" dirty="0" smtClean="0"/>
              <a:t>2 Million+ New users every month</a:t>
            </a:r>
          </a:p>
          <a:p>
            <a:r>
              <a:rPr lang="en-US" dirty="0"/>
              <a:t>70% </a:t>
            </a:r>
            <a:r>
              <a:rPr lang="en-US" dirty="0" smtClean="0"/>
              <a:t>of BBM users use </a:t>
            </a:r>
            <a:r>
              <a:rPr lang="en-US" dirty="0"/>
              <a:t>BBM daily</a:t>
            </a:r>
          </a:p>
          <a:p>
            <a:r>
              <a:rPr lang="en-US" dirty="0"/>
              <a:t>&gt; 150B messages sent/</a:t>
            </a:r>
            <a:r>
              <a:rPr lang="en-US" dirty="0" smtClean="0"/>
              <a:t>month</a:t>
            </a:r>
          </a:p>
          <a:p>
            <a:r>
              <a:rPr lang="en-US" dirty="0" smtClean="0"/>
              <a:t>+2% of Apps are BBM Connected</a:t>
            </a:r>
          </a:p>
          <a:p>
            <a:r>
              <a:rPr lang="en-US" dirty="0" smtClean="0"/>
              <a:t>…But they make up </a:t>
            </a:r>
            <a:r>
              <a:rPr lang="en-US" u="sng" dirty="0" smtClean="0"/>
              <a:t>20</a:t>
            </a:r>
            <a:r>
              <a:rPr lang="en-US" u="sng" dirty="0"/>
              <a:t>% </a:t>
            </a:r>
            <a:r>
              <a:rPr lang="en-US" dirty="0"/>
              <a:t>of App World </a:t>
            </a:r>
            <a:r>
              <a:rPr lang="en-US" dirty="0" smtClean="0"/>
              <a:t>Downloads!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9772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90562"/>
          </a:xfrm>
        </p:spPr>
        <p:txBody>
          <a:bodyPr/>
          <a:lstStyle/>
          <a:p>
            <a:r>
              <a:rPr lang="en-US" dirty="0" smtClean="0"/>
              <a:t>The BBM Social Platform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10000" y="2952750"/>
            <a:ext cx="508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667000" y="2495550"/>
            <a:ext cx="4572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10000" y="1962150"/>
            <a:ext cx="4572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00600" y="2190750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514600" y="3333750"/>
            <a:ext cx="4572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733800" y="4171950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724400" y="3409950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19600" y="1581150"/>
            <a:ext cx="304800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10200" y="1885950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486400" y="2800350"/>
            <a:ext cx="304800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38800" y="4324350"/>
            <a:ext cx="304800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438400" y="4019550"/>
            <a:ext cx="304800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133600" y="264795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895600" y="1885950"/>
            <a:ext cx="3048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57600" y="1428750"/>
            <a:ext cx="304800" cy="304800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6" idx="0"/>
            <a:endCxn id="8" idx="2"/>
          </p:cNvCxnSpPr>
          <p:nvPr/>
        </p:nvCxnSpPr>
        <p:spPr bwMode="auto">
          <a:xfrm flipH="1" flipV="1">
            <a:off x="4038600" y="2419350"/>
            <a:ext cx="25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>
            <a:endCxn id="6" idx="3"/>
          </p:cNvCxnSpPr>
          <p:nvPr/>
        </p:nvCxnSpPr>
        <p:spPr bwMode="auto">
          <a:xfrm flipH="1">
            <a:off x="4318000" y="2647950"/>
            <a:ext cx="558800" cy="55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>
            <a:stCxn id="12" idx="1"/>
            <a:endCxn id="6" idx="2"/>
          </p:cNvCxnSpPr>
          <p:nvPr/>
        </p:nvCxnSpPr>
        <p:spPr bwMode="auto">
          <a:xfrm flipH="1" flipV="1">
            <a:off x="4064000" y="3460750"/>
            <a:ext cx="660400" cy="17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6" idx="1"/>
          </p:cNvCxnSpPr>
          <p:nvPr/>
        </p:nvCxnSpPr>
        <p:spPr bwMode="auto">
          <a:xfrm flipH="1" flipV="1">
            <a:off x="3124200" y="2876550"/>
            <a:ext cx="685800" cy="330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>
            <a:stCxn id="6" idx="1"/>
            <a:endCxn id="10" idx="3"/>
          </p:cNvCxnSpPr>
          <p:nvPr/>
        </p:nvCxnSpPr>
        <p:spPr bwMode="auto">
          <a:xfrm flipH="1">
            <a:off x="2971800" y="3206750"/>
            <a:ext cx="838200" cy="355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>
            <a:stCxn id="6" idx="2"/>
            <a:endCxn id="11" idx="0"/>
          </p:cNvCxnSpPr>
          <p:nvPr/>
        </p:nvCxnSpPr>
        <p:spPr bwMode="auto">
          <a:xfrm flipH="1">
            <a:off x="3962400" y="3460750"/>
            <a:ext cx="101600" cy="711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9" idx="2"/>
            <a:endCxn id="12" idx="0"/>
          </p:cNvCxnSpPr>
          <p:nvPr/>
        </p:nvCxnSpPr>
        <p:spPr bwMode="auto">
          <a:xfrm flipH="1">
            <a:off x="4953000" y="2647950"/>
            <a:ext cx="7620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stCxn id="15" idx="2"/>
            <a:endCxn id="9" idx="3"/>
          </p:cNvCxnSpPr>
          <p:nvPr/>
        </p:nvCxnSpPr>
        <p:spPr bwMode="auto">
          <a:xfrm flipH="1">
            <a:off x="5257800" y="2190750"/>
            <a:ext cx="3048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2" idx="2"/>
            <a:endCxn id="17" idx="0"/>
          </p:cNvCxnSpPr>
          <p:nvPr/>
        </p:nvCxnSpPr>
        <p:spPr bwMode="auto">
          <a:xfrm>
            <a:off x="4953000" y="3867150"/>
            <a:ext cx="8382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12" idx="2"/>
            <a:endCxn id="11" idx="3"/>
          </p:cNvCxnSpPr>
          <p:nvPr/>
        </p:nvCxnSpPr>
        <p:spPr bwMode="auto">
          <a:xfrm flipH="1">
            <a:off x="4191000" y="3867150"/>
            <a:ext cx="7620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>
            <a:stCxn id="10" idx="2"/>
            <a:endCxn id="18" idx="0"/>
          </p:cNvCxnSpPr>
          <p:nvPr/>
        </p:nvCxnSpPr>
        <p:spPr bwMode="auto">
          <a:xfrm flipH="1">
            <a:off x="2590800" y="3790950"/>
            <a:ext cx="152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2986741" y="3599703"/>
            <a:ext cx="762000" cy="838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685800" y="1504950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Discoverability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85800" y="3638550"/>
            <a:ext cx="156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Engagement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324600" y="1504950"/>
            <a:ext cx="183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App Stickiness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781800" y="3714750"/>
            <a:ext cx="1595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Monetization</a:t>
            </a:r>
          </a:p>
        </p:txBody>
      </p:sp>
      <p:cxnSp>
        <p:nvCxnSpPr>
          <p:cNvPr id="70" name="Straight Connector 69"/>
          <p:cNvCxnSpPr>
            <a:stCxn id="7" idx="1"/>
            <a:endCxn id="19" idx="3"/>
          </p:cNvCxnSpPr>
          <p:nvPr/>
        </p:nvCxnSpPr>
        <p:spPr bwMode="auto">
          <a:xfrm flipH="1">
            <a:off x="2438400" y="2724150"/>
            <a:ext cx="2286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>
            <a:stCxn id="20" idx="2"/>
            <a:endCxn id="7" idx="0"/>
          </p:cNvCxnSpPr>
          <p:nvPr/>
        </p:nvCxnSpPr>
        <p:spPr bwMode="auto">
          <a:xfrm flipH="1">
            <a:off x="2895600" y="2190750"/>
            <a:ext cx="1524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>
            <a:stCxn id="8" idx="1"/>
            <a:endCxn id="20" idx="3"/>
          </p:cNvCxnSpPr>
          <p:nvPr/>
        </p:nvCxnSpPr>
        <p:spPr bwMode="auto">
          <a:xfrm flipH="1" flipV="1">
            <a:off x="3200400" y="2038350"/>
            <a:ext cx="6096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>
            <a:stCxn id="8" idx="0"/>
            <a:endCxn id="21" idx="2"/>
          </p:cNvCxnSpPr>
          <p:nvPr/>
        </p:nvCxnSpPr>
        <p:spPr bwMode="auto">
          <a:xfrm flipH="1" flipV="1">
            <a:off x="3810000" y="1733550"/>
            <a:ext cx="228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>
            <a:stCxn id="15" idx="1"/>
            <a:endCxn id="8" idx="3"/>
          </p:cNvCxnSpPr>
          <p:nvPr/>
        </p:nvCxnSpPr>
        <p:spPr bwMode="auto">
          <a:xfrm flipH="1">
            <a:off x="4267200" y="2038350"/>
            <a:ext cx="114300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>
            <a:stCxn id="9" idx="1"/>
            <a:endCxn id="8" idx="3"/>
          </p:cNvCxnSpPr>
          <p:nvPr/>
        </p:nvCxnSpPr>
        <p:spPr bwMode="auto">
          <a:xfrm flipH="1" flipV="1">
            <a:off x="4267200" y="2190750"/>
            <a:ext cx="5334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>
            <a:stCxn id="8" idx="0"/>
            <a:endCxn id="13" idx="2"/>
          </p:cNvCxnSpPr>
          <p:nvPr/>
        </p:nvCxnSpPr>
        <p:spPr bwMode="auto">
          <a:xfrm flipV="1">
            <a:off x="4038600" y="1885950"/>
            <a:ext cx="5334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/>
          <p:cNvCxnSpPr>
            <a:stCxn id="7" idx="3"/>
            <a:endCxn id="8" idx="1"/>
          </p:cNvCxnSpPr>
          <p:nvPr/>
        </p:nvCxnSpPr>
        <p:spPr bwMode="auto">
          <a:xfrm flipV="1">
            <a:off x="3124200" y="2190750"/>
            <a:ext cx="6858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>
            <a:stCxn id="20" idx="3"/>
            <a:endCxn id="21" idx="2"/>
          </p:cNvCxnSpPr>
          <p:nvPr/>
        </p:nvCxnSpPr>
        <p:spPr bwMode="auto">
          <a:xfrm flipV="1">
            <a:off x="3200400" y="1733550"/>
            <a:ext cx="6096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>
            <a:stCxn id="16" idx="1"/>
            <a:endCxn id="9" idx="3"/>
          </p:cNvCxnSpPr>
          <p:nvPr/>
        </p:nvCxnSpPr>
        <p:spPr bwMode="auto">
          <a:xfrm flipH="1" flipV="1">
            <a:off x="5257800" y="2419350"/>
            <a:ext cx="2286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00400" y="3181350"/>
            <a:ext cx="457200" cy="3429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95800" y="2647950"/>
            <a:ext cx="406400" cy="4064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886200" y="3714750"/>
            <a:ext cx="247650" cy="2476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419600" y="4019550"/>
            <a:ext cx="247650" cy="24765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81600" y="2495550"/>
            <a:ext cx="406400" cy="4064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276600" y="2266950"/>
            <a:ext cx="457200" cy="3429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352800" y="1657350"/>
            <a:ext cx="457200" cy="3429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76800" y="1885950"/>
            <a:ext cx="457200" cy="342900"/>
          </a:xfrm>
          <a:prstGeom prst="rect">
            <a:avLst/>
          </a:prstGeom>
        </p:spPr>
      </p:pic>
      <p:cxnSp>
        <p:nvCxnSpPr>
          <p:cNvPr id="92" name="Straight Connector 91"/>
          <p:cNvCxnSpPr>
            <a:endCxn id="15" idx="3"/>
          </p:cNvCxnSpPr>
          <p:nvPr/>
        </p:nvCxnSpPr>
        <p:spPr bwMode="auto">
          <a:xfrm flipH="1" flipV="1">
            <a:off x="5715000" y="2038350"/>
            <a:ext cx="6858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>
            <a:endCxn id="16" idx="3"/>
          </p:cNvCxnSpPr>
          <p:nvPr/>
        </p:nvCxnSpPr>
        <p:spPr bwMode="auto">
          <a:xfrm flipH="1">
            <a:off x="5791200" y="2419350"/>
            <a:ext cx="6096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>
            <a:endCxn id="16" idx="3"/>
          </p:cNvCxnSpPr>
          <p:nvPr/>
        </p:nvCxnSpPr>
        <p:spPr bwMode="auto">
          <a:xfrm flipH="1" flipV="1">
            <a:off x="5791200" y="2952750"/>
            <a:ext cx="304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/>
          <p:cNvCxnSpPr>
            <a:stCxn id="17" idx="0"/>
          </p:cNvCxnSpPr>
          <p:nvPr/>
        </p:nvCxnSpPr>
        <p:spPr bwMode="auto">
          <a:xfrm flipV="1">
            <a:off x="5791200" y="3638550"/>
            <a:ext cx="304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/>
          <p:cNvCxnSpPr>
            <a:stCxn id="12" idx="3"/>
          </p:cNvCxnSpPr>
          <p:nvPr/>
        </p:nvCxnSpPr>
        <p:spPr bwMode="auto">
          <a:xfrm>
            <a:off x="5181600" y="3638550"/>
            <a:ext cx="914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Oval 81"/>
          <p:cNvSpPr/>
          <p:nvPr/>
        </p:nvSpPr>
        <p:spPr bwMode="auto">
          <a:xfrm>
            <a:off x="6363445" y="2380505"/>
            <a:ext cx="76200" cy="76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6060114" y="3601258"/>
            <a:ext cx="76200" cy="76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0" name="Straight Connector 109"/>
          <p:cNvCxnSpPr>
            <a:stCxn id="19" idx="1"/>
          </p:cNvCxnSpPr>
          <p:nvPr/>
        </p:nvCxnSpPr>
        <p:spPr bwMode="auto">
          <a:xfrm flipH="1" flipV="1">
            <a:off x="1763059" y="2330824"/>
            <a:ext cx="370541" cy="4695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>
            <a:endCxn id="20" idx="1"/>
          </p:cNvCxnSpPr>
          <p:nvPr/>
        </p:nvCxnSpPr>
        <p:spPr bwMode="auto">
          <a:xfrm flipV="1">
            <a:off x="1770529" y="2038350"/>
            <a:ext cx="1125071" cy="2999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Oval 115"/>
          <p:cNvSpPr/>
          <p:nvPr/>
        </p:nvSpPr>
        <p:spPr bwMode="auto">
          <a:xfrm>
            <a:off x="1734668" y="2293847"/>
            <a:ext cx="73215" cy="892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17" name="Straight Connector 116"/>
          <p:cNvCxnSpPr>
            <a:endCxn id="19" idx="1"/>
          </p:cNvCxnSpPr>
          <p:nvPr/>
        </p:nvCxnSpPr>
        <p:spPr bwMode="auto">
          <a:xfrm flipV="1">
            <a:off x="1837765" y="2800350"/>
            <a:ext cx="295835" cy="5838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>
            <a:endCxn id="10" idx="1"/>
          </p:cNvCxnSpPr>
          <p:nvPr/>
        </p:nvCxnSpPr>
        <p:spPr bwMode="auto">
          <a:xfrm>
            <a:off x="1822824" y="3384176"/>
            <a:ext cx="691776" cy="1781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Oval 123"/>
          <p:cNvSpPr/>
          <p:nvPr/>
        </p:nvSpPr>
        <p:spPr bwMode="auto">
          <a:xfrm>
            <a:off x="1819829" y="3335296"/>
            <a:ext cx="73215" cy="8927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7" name="Straight Connector 126"/>
          <p:cNvCxnSpPr>
            <a:stCxn id="19" idx="2"/>
            <a:endCxn id="10" idx="1"/>
          </p:cNvCxnSpPr>
          <p:nvPr/>
        </p:nvCxnSpPr>
        <p:spPr bwMode="auto">
          <a:xfrm>
            <a:off x="2286000" y="2952750"/>
            <a:ext cx="22860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/>
          <p:nvPr/>
        </p:nvCxnSpPr>
        <p:spPr bwMode="auto">
          <a:xfrm flipH="1">
            <a:off x="6421015" y="2173940"/>
            <a:ext cx="436985" cy="241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/>
          <p:cNvCxnSpPr/>
          <p:nvPr/>
        </p:nvCxnSpPr>
        <p:spPr bwMode="auto">
          <a:xfrm flipH="1" flipV="1">
            <a:off x="6416486" y="2417860"/>
            <a:ext cx="561043" cy="3462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>
            <a:endCxn id="109" idx="3"/>
          </p:cNvCxnSpPr>
          <p:nvPr/>
        </p:nvCxnSpPr>
        <p:spPr bwMode="auto">
          <a:xfrm flipH="1">
            <a:off x="6071273" y="3384176"/>
            <a:ext cx="465492" cy="282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>
            <a:endCxn id="109" idx="1"/>
          </p:cNvCxnSpPr>
          <p:nvPr/>
        </p:nvCxnSpPr>
        <p:spPr bwMode="auto">
          <a:xfrm flipH="1" flipV="1">
            <a:off x="6071273" y="3612417"/>
            <a:ext cx="443080" cy="3320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>
            <a:stCxn id="116" idx="2"/>
          </p:cNvCxnSpPr>
          <p:nvPr/>
        </p:nvCxnSpPr>
        <p:spPr bwMode="auto">
          <a:xfrm flipH="1" flipV="1">
            <a:off x="1329765" y="2121647"/>
            <a:ext cx="404903" cy="216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V="1">
            <a:off x="1359647" y="2344275"/>
            <a:ext cx="393214" cy="1957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 flipH="1" flipV="1">
            <a:off x="1344706" y="3197412"/>
            <a:ext cx="475123" cy="1750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stCxn id="124" idx="2"/>
          </p:cNvCxnSpPr>
          <p:nvPr/>
        </p:nvCxnSpPr>
        <p:spPr bwMode="auto">
          <a:xfrm flipH="1">
            <a:off x="1382060" y="3379932"/>
            <a:ext cx="437769" cy="1611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>
            <a:stCxn id="18" idx="1"/>
          </p:cNvCxnSpPr>
          <p:nvPr/>
        </p:nvCxnSpPr>
        <p:spPr bwMode="auto">
          <a:xfrm flipH="1" flipV="1">
            <a:off x="1807882" y="4123765"/>
            <a:ext cx="630518" cy="481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6" name="Straight Connector 155"/>
          <p:cNvCxnSpPr>
            <a:stCxn id="18" idx="1"/>
          </p:cNvCxnSpPr>
          <p:nvPr/>
        </p:nvCxnSpPr>
        <p:spPr bwMode="auto">
          <a:xfrm flipH="1">
            <a:off x="2099235" y="4171950"/>
            <a:ext cx="339165" cy="4598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>
            <a:stCxn id="18" idx="3"/>
            <a:endCxn id="11" idx="1"/>
          </p:cNvCxnSpPr>
          <p:nvPr/>
        </p:nvCxnSpPr>
        <p:spPr bwMode="auto">
          <a:xfrm>
            <a:off x="2743200" y="4171950"/>
            <a:ext cx="990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99023" y="2048809"/>
            <a:ext cx="457200" cy="342900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36376" y="3296397"/>
            <a:ext cx="457200" cy="342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559611" y="3498103"/>
            <a:ext cx="457200" cy="3429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03176" y="4082303"/>
            <a:ext cx="406400" cy="406400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45235" y="3932891"/>
            <a:ext cx="406400" cy="406400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03365" y="2133973"/>
            <a:ext cx="247650" cy="247650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16600" y="3172385"/>
            <a:ext cx="247650" cy="247650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52494" y="23819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70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69" grpId="0"/>
      <p:bldP spid="82" grpId="0" animBg="1"/>
      <p:bldP spid="109" grpId="0" animBg="1"/>
      <p:bldP spid="116" grpId="0" animBg="1"/>
      <p:bldP spid="1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1438"/>
            <a:ext cx="5791200" cy="614362"/>
          </a:xfrm>
        </p:spPr>
        <p:txBody>
          <a:bodyPr/>
          <a:lstStyle/>
          <a:p>
            <a:r>
              <a:rPr lang="en-US" dirty="0" smtClean="0"/>
              <a:t>BBM Social Platform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619250"/>
            <a:ext cx="8305800" cy="2743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Available Now!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BBM Contact List &amp; </a:t>
            </a:r>
            <a:r>
              <a:rPr lang="en-US" dirty="0"/>
              <a:t>Invitations</a:t>
            </a:r>
            <a:endParaRPr lang="en-US" dirty="0" smtClean="0"/>
          </a:p>
          <a:p>
            <a:r>
              <a:rPr lang="en-US" dirty="0" smtClean="0"/>
              <a:t>User Profile Updates</a:t>
            </a:r>
          </a:p>
          <a:p>
            <a:r>
              <a:rPr lang="en-US" dirty="0" smtClean="0"/>
              <a:t>Application Box Updates in User Profile</a:t>
            </a:r>
          </a:p>
          <a:p>
            <a:r>
              <a:rPr lang="en-US" dirty="0" smtClean="0"/>
              <a:t>Invoke BBM through Invocation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3385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190500" y="3911600"/>
            <a:ext cx="8699500" cy="9652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6838"/>
            <a:ext cx="5791200" cy="715962"/>
          </a:xfrm>
        </p:spPr>
        <p:txBody>
          <a:bodyPr/>
          <a:lstStyle/>
          <a:p>
            <a:r>
              <a:rPr lang="en-US" dirty="0" smtClean="0"/>
              <a:t>BBM Contact List and Invitations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901700"/>
            <a:ext cx="8347075" cy="2006600"/>
          </a:xfrm>
        </p:spPr>
        <p:txBody>
          <a:bodyPr/>
          <a:lstStyle/>
          <a:p>
            <a:r>
              <a:rPr lang="en-US" dirty="0" smtClean="0"/>
              <a:t>Ability to Invite your BBM contacts to download an application (Integrated with BlackBerry World)</a:t>
            </a:r>
          </a:p>
          <a:p>
            <a:r>
              <a:rPr lang="en-US" dirty="0" smtClean="0"/>
              <a:t>Obtain </a:t>
            </a:r>
            <a:r>
              <a:rPr lang="en-US" dirty="0"/>
              <a:t>a list of BBM contacts that have the application installed and </a:t>
            </a:r>
            <a:r>
              <a:rPr lang="en-US" dirty="0" smtClean="0"/>
              <a:t>registered</a:t>
            </a:r>
          </a:p>
          <a:p>
            <a:r>
              <a:rPr lang="en-US" dirty="0"/>
              <a:t>Listen for changes to profiles of these contacts</a:t>
            </a:r>
          </a:p>
          <a:p>
            <a:pPr lvl="1"/>
            <a:r>
              <a:rPr lang="en-US" dirty="0"/>
              <a:t>Status change to -&gt; “Wants to play </a:t>
            </a:r>
            <a:r>
              <a:rPr lang="en-US" dirty="0" err="1"/>
              <a:t>SlingShot</a:t>
            </a:r>
            <a:r>
              <a:rPr lang="en-US" dirty="0"/>
              <a:t> 5000 with someone”</a:t>
            </a:r>
          </a:p>
          <a:p>
            <a:pPr lvl="1"/>
            <a:r>
              <a:rPr lang="en-US" dirty="0"/>
              <a:t>Local app could prompt the user to start a multiplayer game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800" y="3924300"/>
            <a:ext cx="849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Best Practice: </a:t>
            </a:r>
            <a:r>
              <a:rPr lang="en-US" sz="2400" i="1" dirty="0"/>
              <a:t>Make it easy for users to find the invite button…but try to make it feel integrated into the </a:t>
            </a:r>
            <a:r>
              <a:rPr lang="en-US" sz="2400" i="1" dirty="0" smtClean="0"/>
              <a:t>application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xmlns="" val="3839135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6838"/>
            <a:ext cx="5791200" cy="703262"/>
          </a:xfrm>
        </p:spPr>
        <p:txBody>
          <a:bodyPr/>
          <a:lstStyle/>
          <a:p>
            <a:r>
              <a:rPr lang="en-US" dirty="0" smtClean="0"/>
              <a:t>BBM Contact List and Invitations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993900" y="965200"/>
            <a:ext cx="1470660" cy="245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2100" y="965200"/>
            <a:ext cx="1473200" cy="245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657600" y="952500"/>
            <a:ext cx="1470660" cy="2451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05501" y="2273300"/>
            <a:ext cx="1524000" cy="2488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513320" y="2260600"/>
            <a:ext cx="1503680" cy="2506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35800" y="1379872"/>
            <a:ext cx="723900" cy="715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86000" y="3702050"/>
            <a:ext cx="774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2794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auto">
          <a:xfrm>
            <a:off x="152400" y="3835400"/>
            <a:ext cx="8331200" cy="11049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6838"/>
            <a:ext cx="5791200" cy="690562"/>
          </a:xfrm>
        </p:spPr>
        <p:txBody>
          <a:bodyPr/>
          <a:lstStyle/>
          <a:p>
            <a:r>
              <a:rPr lang="en-US" dirty="0" smtClean="0"/>
              <a:t>User Profile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882650"/>
            <a:ext cx="6518275" cy="2800350"/>
          </a:xfrm>
        </p:spPr>
        <p:txBody>
          <a:bodyPr/>
          <a:lstStyle/>
          <a:p>
            <a:r>
              <a:rPr lang="en-US" dirty="0" smtClean="0"/>
              <a:t>Ability to update the user’s BBM Profile information</a:t>
            </a:r>
          </a:p>
          <a:p>
            <a:pPr lvl="1"/>
            <a:r>
              <a:rPr lang="en-US" dirty="0" smtClean="0"/>
              <a:t>Personal Status Message</a:t>
            </a:r>
          </a:p>
          <a:p>
            <a:pPr lvl="1"/>
            <a:r>
              <a:rPr lang="en-US" dirty="0" smtClean="0"/>
              <a:t>Avatar</a:t>
            </a:r>
          </a:p>
          <a:p>
            <a:pPr lvl="1"/>
            <a:r>
              <a:rPr lang="en-US" dirty="0" smtClean="0"/>
              <a:t>Availability</a:t>
            </a:r>
          </a:p>
          <a:p>
            <a:r>
              <a:rPr lang="en-US" dirty="0" smtClean="0"/>
              <a:t>App that makes the change shows up in the context of the update in the BBM Updates tab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3700" y="3784600"/>
            <a:ext cx="802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Best Practice: </a:t>
            </a:r>
            <a:r>
              <a:rPr lang="en-US" sz="2400" i="1" dirty="0"/>
              <a:t>Make the updates relevant for example: </a:t>
            </a:r>
            <a:r>
              <a:rPr lang="en-US" sz="2400" i="1" dirty="0" smtClean="0"/>
              <a:t>“</a:t>
            </a:r>
            <a:r>
              <a:rPr lang="en-US" sz="2400" i="1" dirty="0" smtClean="0">
                <a:solidFill>
                  <a:schemeClr val="accent1"/>
                </a:solidFill>
              </a:rPr>
              <a:t>Checked into Starbucks at location X” </a:t>
            </a:r>
            <a:r>
              <a:rPr lang="en-US" sz="2400" i="1" dirty="0" smtClean="0"/>
              <a:t>instead of “</a:t>
            </a:r>
            <a:r>
              <a:rPr lang="en-US" sz="2400" i="1" dirty="0" smtClean="0">
                <a:solidFill>
                  <a:srgbClr val="005594"/>
                </a:solidFill>
              </a:rPr>
              <a:t>I’m </a:t>
            </a:r>
            <a:r>
              <a:rPr lang="en-US" sz="2400" i="1" dirty="0">
                <a:solidFill>
                  <a:srgbClr val="005594"/>
                </a:solidFill>
              </a:rPr>
              <a:t>using </a:t>
            </a:r>
            <a:r>
              <a:rPr lang="en-US" sz="2400" i="1" dirty="0" smtClean="0">
                <a:solidFill>
                  <a:srgbClr val="005594"/>
                </a:solidFill>
              </a:rPr>
              <a:t>Foursquare”</a:t>
            </a:r>
            <a:endParaRPr lang="en-US" sz="2400" i="1" dirty="0">
              <a:solidFill>
                <a:srgbClr val="005594"/>
              </a:solidFill>
            </a:endParaRP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092950" y="901700"/>
            <a:ext cx="1676400" cy="2768600"/>
            <a:chOff x="7092950" y="901700"/>
            <a:chExt cx="1676400" cy="2768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7099300" y="901700"/>
              <a:ext cx="1661160" cy="2768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7092950" y="2432170"/>
              <a:ext cx="1676400" cy="926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960899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6838"/>
            <a:ext cx="5791200" cy="690562"/>
          </a:xfrm>
        </p:spPr>
        <p:txBody>
          <a:bodyPr/>
          <a:lstStyle/>
          <a:p>
            <a:r>
              <a:rPr lang="en-US" dirty="0" smtClean="0"/>
              <a:t>User Profile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74900" y="2091267"/>
            <a:ext cx="1625600" cy="2709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10101" y="2044065"/>
            <a:ext cx="1714499" cy="2794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9901" y="2108200"/>
            <a:ext cx="1663699" cy="2709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6900" y="1149350"/>
            <a:ext cx="774700" cy="77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105400" y="1176672"/>
            <a:ext cx="723900" cy="7156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77800" y="1028700"/>
            <a:ext cx="1257300" cy="706735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 bwMode="auto">
          <a:xfrm>
            <a:off x="6438900" y="2019300"/>
            <a:ext cx="2540000" cy="1143000"/>
          </a:xfrm>
          <a:prstGeom prst="wedgeRoundRectCallout">
            <a:avLst>
              <a:gd name="adj1" fmla="val -70333"/>
              <a:gd name="adj2" fmla="val 52500"/>
              <a:gd name="adj3" fmla="val 16667"/>
            </a:avLst>
          </a:prstGeom>
          <a:solidFill>
            <a:schemeClr val="accent5">
              <a:lumMod val="75000"/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525125" y="2209800"/>
            <a:ext cx="232610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5170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7786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9154" name="Picture 2" descr="TITLE_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5235" y="1561782"/>
            <a:ext cx="2800350" cy="2638426"/>
          </a:xfrm>
          <a:prstGeom prst="rect">
            <a:avLst/>
          </a:prstGeom>
          <a:noFill/>
        </p:spPr>
      </p:pic>
      <p:pic>
        <p:nvPicPr>
          <p:cNvPr id="15" name="Picture 3" descr="Games_App_Icon_Clear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7978" y="748347"/>
            <a:ext cx="4037012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165860" y="4335780"/>
            <a:ext cx="2377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Scoreloop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49240" y="4259580"/>
            <a:ext cx="27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BlackBerry Messenger</a:t>
            </a:r>
          </a:p>
          <a:p>
            <a:pPr algn="ctr"/>
            <a:r>
              <a:rPr lang="en-US" b="1" dirty="0" smtClean="0"/>
              <a:t>Social Platform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742329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6642100" cy="804862"/>
          </a:xfrm>
        </p:spPr>
        <p:txBody>
          <a:bodyPr/>
          <a:lstStyle/>
          <a:p>
            <a:r>
              <a:rPr lang="en-US" dirty="0"/>
              <a:t>Application Box Updates in User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 bwMode="auto">
          <a:xfrm>
            <a:off x="265112" y="908050"/>
            <a:ext cx="50561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614363" indent="-269875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 sz="2000">
                <a:solidFill>
                  <a:schemeClr val="tx1"/>
                </a:solidFill>
                <a:latin typeface="Arial" pitchFamily="34" charset="0"/>
                <a:cs typeface="+mn-cs"/>
              </a:defRPr>
            </a:lvl2pPr>
            <a:lvl3pPr marL="912813" indent="-29686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3pPr>
            <a:lvl4pPr marL="11414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4pPr>
            <a:lvl5pPr marL="13700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5pPr>
            <a:lvl6pPr marL="18272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2844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416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1988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/>
              <a:t>BBM Connected apps are listed in a users BBM Profile</a:t>
            </a:r>
          </a:p>
          <a:p>
            <a:r>
              <a:rPr lang="en-US" dirty="0" smtClean="0"/>
              <a:t>Clicking items launch the apps (or BlackBerry World)</a:t>
            </a:r>
          </a:p>
          <a:p>
            <a:r>
              <a:rPr lang="en-US" dirty="0" smtClean="0"/>
              <a:t>Add items within your app’s Profile Box</a:t>
            </a:r>
          </a:p>
          <a:p>
            <a:pPr lvl="1"/>
            <a:r>
              <a:rPr lang="en-US" dirty="0" smtClean="0"/>
              <a:t>Achievements, high scores, current track, important news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52400" y="3835400"/>
            <a:ext cx="8331200" cy="11049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700" y="3873500"/>
            <a:ext cx="80264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Best Practice: </a:t>
            </a:r>
            <a:r>
              <a:rPr lang="en-US" sz="2400" i="1" dirty="0" smtClean="0"/>
              <a:t>Take advantage of Profile Box Items…coming soon is ability to launch your app and pass it context!</a:t>
            </a:r>
            <a:endParaRPr lang="en-US" sz="2400" i="1" dirty="0">
              <a:solidFill>
                <a:srgbClr val="005594"/>
              </a:solidFill>
            </a:endParaRPr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007101" y="842354"/>
            <a:ext cx="1790699" cy="28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0521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" y="0"/>
            <a:ext cx="6642100" cy="804862"/>
          </a:xfrm>
        </p:spPr>
        <p:txBody>
          <a:bodyPr/>
          <a:lstStyle/>
          <a:p>
            <a:r>
              <a:rPr lang="en-US" dirty="0"/>
              <a:t>Application Box Updates in User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9901" y="1528154"/>
            <a:ext cx="1790699" cy="286043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V="1">
            <a:off x="2095500" y="1498600"/>
            <a:ext cx="3644900" cy="1587500"/>
          </a:xfrm>
          <a:prstGeom prst="straightConnector1">
            <a:avLst/>
          </a:prstGeom>
          <a:ln>
            <a:solidFill>
              <a:srgbClr val="005594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120900" y="3086100"/>
            <a:ext cx="1879600" cy="711200"/>
          </a:xfrm>
          <a:prstGeom prst="straightConnector1">
            <a:avLst/>
          </a:prstGeom>
          <a:ln>
            <a:solidFill>
              <a:srgbClr val="005594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051300" y="2755901"/>
            <a:ext cx="1234440" cy="2057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14600" y="3644900"/>
            <a:ext cx="1181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BBM friend has</a:t>
            </a:r>
          </a:p>
          <a:p>
            <a:r>
              <a:rPr lang="en-US" dirty="0" smtClean="0"/>
              <a:t>App installed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19400" y="1320800"/>
            <a:ext cx="1181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BBM friend doesn’t have app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60720" y="850901"/>
            <a:ext cx="1181100" cy="1968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7600" y="2370666"/>
            <a:ext cx="1320800" cy="22013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91400" y="20447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Coming Soon..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9510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614362"/>
          </a:xfrm>
        </p:spPr>
        <p:txBody>
          <a:bodyPr/>
          <a:lstStyle/>
          <a:p>
            <a:r>
              <a:rPr lang="en-US" dirty="0" smtClean="0"/>
              <a:t>Invoking BBM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478280"/>
            <a:ext cx="34975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 the Invocation Framework to Invoke the BBM Client to…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Start chat with specific contact(s)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Start chat, user chooses contact(s)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Set BBM Avatar Image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Invite Contact to BBM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Share Text with contact(s)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Starts chat with pre-populated message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Share Image with contact(s)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Share Custom Data…</a:t>
            </a:r>
          </a:p>
        </p:txBody>
      </p:sp>
      <p:pic>
        <p:nvPicPr>
          <p:cNvPr id="3" name="Picture 2" descr="Y:\camera\IMG_000000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5780" y="1464310"/>
            <a:ext cx="1920240" cy="3200400"/>
          </a:xfrm>
          <a:prstGeom prst="rect">
            <a:avLst/>
          </a:prstGeom>
          <a:noFill/>
        </p:spPr>
      </p:pic>
      <p:pic>
        <p:nvPicPr>
          <p:cNvPr id="1027" name="Picture 3" descr="Y:\camera\IMG_0000002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9880" y="1449070"/>
            <a:ext cx="1920240" cy="32004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BBM Chat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5479415" cy="3352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 smtClean="0">
                <a:solidFill>
                  <a:srgbClr val="005032"/>
                </a:solidFill>
                <a:latin typeface="Consolas"/>
              </a:rPr>
              <a:t>InvokeActionItem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smtClean="0">
                <a:solidFill>
                  <a:srgbClr val="0000C0"/>
                </a:solidFill>
                <a:latin typeface="Consolas"/>
              </a:rPr>
              <a:t>title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"Start BBM Chat“</a:t>
            </a:r>
            <a:endParaRPr lang="en-US" sz="1400" dirty="0" smtClean="0">
              <a:solidFill>
                <a:srgbClr val="000000"/>
              </a:solidFill>
              <a:latin typeface="Consolas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smtClean="0">
                <a:solidFill>
                  <a:srgbClr val="005032"/>
                </a:solidFill>
                <a:latin typeface="Consolas"/>
              </a:rPr>
              <a:t>query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invokeActionId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nsolas"/>
              </a:rPr>
              <a:t>bb.action.BBMCHAT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uri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"pin:2100000A"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}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050" name="Picture 2" descr="Y:\camera\IMG_000000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7420" y="1250950"/>
            <a:ext cx="1920240" cy="3200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9140" y="4191000"/>
            <a:ext cx="418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Specifies Contact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Text Over BBM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276350"/>
            <a:ext cx="5906135" cy="3352800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 smtClean="0">
                <a:solidFill>
                  <a:srgbClr val="005032"/>
                </a:solidFill>
                <a:latin typeface="Consolas"/>
              </a:rPr>
              <a:t>InvokeActionItem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smtClean="0">
                <a:solidFill>
                  <a:srgbClr val="0000C0"/>
                </a:solidFill>
                <a:latin typeface="Consolas"/>
              </a:rPr>
              <a:t>title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"Share Text Over BBM"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smtClean="0">
                <a:solidFill>
                  <a:srgbClr val="005032"/>
                </a:solidFill>
                <a:latin typeface="Consolas"/>
              </a:rPr>
              <a:t>query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mimeType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"text/plain"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invokeTargetId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nsolas"/>
              </a:rPr>
              <a:t>sys.bbm.sharehandler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invokeActionId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400" dirty="0" err="1" smtClean="0">
                <a:solidFill>
                  <a:srgbClr val="2A00FF"/>
                </a:solidFill>
                <a:latin typeface="Consolas"/>
              </a:rPr>
              <a:t>bb.action.SHARE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“</a:t>
            </a:r>
            <a:endParaRPr lang="en-US" sz="1400" dirty="0" smtClean="0">
              <a:solidFill>
                <a:srgbClr val="3F7F5F"/>
              </a:solidFill>
              <a:latin typeface="Consolas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400" dirty="0" smtClean="0">
                <a:solidFill>
                  <a:srgbClr val="0000C0"/>
                </a:solidFill>
                <a:latin typeface="Consolas"/>
              </a:rPr>
              <a:t>data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"This is some text to share."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}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err="1" smtClean="0">
                <a:solidFill>
                  <a:srgbClr val="0000C0"/>
                </a:solidFill>
                <a:latin typeface="Consolas"/>
              </a:rPr>
              <a:t>onTriggered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: {</a:t>
            </a:r>
            <a:endParaRPr lang="en-US" sz="1400" dirty="0" smtClean="0">
              <a:solidFill>
                <a:srgbClr val="3F7F5F"/>
              </a:solidFill>
              <a:latin typeface="Consolas"/>
            </a:endParaRP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    data = </a:t>
            </a:r>
            <a:r>
              <a:rPr lang="en-US" sz="1400" dirty="0" smtClean="0">
                <a:solidFill>
                  <a:srgbClr val="2A00FF"/>
                </a:solidFill>
                <a:latin typeface="Consolas"/>
              </a:rPr>
              <a:t>"http://www.rim.com"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    }</a:t>
            </a:r>
          </a:p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        }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7290" y="4457700"/>
            <a:ext cx="418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Selects </a:t>
            </a:r>
            <a:r>
              <a:rPr lang="en-US" dirty="0" smtClean="0"/>
              <a:t>Contact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 Text Over BBM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074" name="Picture 2" descr="Y:\camera\IMG_000000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" y="1205230"/>
            <a:ext cx="1920240" cy="3200400"/>
          </a:xfrm>
          <a:prstGeom prst="rect">
            <a:avLst/>
          </a:prstGeom>
          <a:noFill/>
        </p:spPr>
      </p:pic>
      <p:pic>
        <p:nvPicPr>
          <p:cNvPr id="3075" name="Picture 3" descr="Y:\camera\IMG_00000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2340" y="1220470"/>
            <a:ext cx="1920240" cy="3200400"/>
          </a:xfrm>
          <a:prstGeom prst="rect">
            <a:avLst/>
          </a:prstGeom>
          <a:noFill/>
        </p:spPr>
      </p:pic>
      <p:pic>
        <p:nvPicPr>
          <p:cNvPr id="3076" name="Picture 4" descr="Y:\camera\IMG_000000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9380" y="1250950"/>
            <a:ext cx="1920240" cy="3200400"/>
          </a:xfrm>
          <a:prstGeom prst="rect">
            <a:avLst/>
          </a:prstGeom>
          <a:noFill/>
        </p:spPr>
      </p:pic>
      <p:sp>
        <p:nvSpPr>
          <p:cNvPr id="8" name="Right Arrow 7"/>
          <p:cNvSpPr>
            <a:spLocks noChangeArrowheads="1"/>
          </p:cNvSpPr>
          <p:nvPr/>
        </p:nvSpPr>
        <p:spPr bwMode="auto">
          <a:xfrm>
            <a:off x="2484120" y="2571750"/>
            <a:ext cx="9144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5478780" y="2701290"/>
            <a:ext cx="9144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06880" y="4617720"/>
            <a:ext cx="531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Selects Contact	Text/Data Can Be Empty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Custom Data over BBM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invocation framework and BBM to…</a:t>
            </a:r>
          </a:p>
          <a:p>
            <a:pPr lvl="1"/>
            <a:r>
              <a:rPr lang="en-US" dirty="0" smtClean="0"/>
              <a:t>Start a chat session and send the file with custom data</a:t>
            </a:r>
          </a:p>
          <a:p>
            <a:pPr lvl="1"/>
            <a:r>
              <a:rPr lang="en-US" dirty="0" smtClean="0"/>
              <a:t>Open the file when touched in BBM.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Let’s see that in action.  </a:t>
            </a:r>
            <a:r>
              <a:rPr lang="en-US" b="1" dirty="0" smtClean="0"/>
              <a:t>DEMO TIME!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Custom Data over BBM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was that done?</a:t>
            </a:r>
          </a:p>
          <a:p>
            <a:r>
              <a:rPr lang="en-US" dirty="0" smtClean="0"/>
              <a:t>Let’s see the code for:</a:t>
            </a:r>
          </a:p>
          <a:p>
            <a:pPr lvl="2"/>
            <a:r>
              <a:rPr lang="en-US" dirty="0" smtClean="0"/>
              <a:t>Sending Data</a:t>
            </a:r>
          </a:p>
          <a:p>
            <a:pPr lvl="2"/>
            <a:r>
              <a:rPr lang="en-US" dirty="0" smtClean="0"/>
              <a:t>Receiving Data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Sending Data</a:t>
            </a:r>
          </a:p>
          <a:p>
            <a:pPr lvl="1"/>
            <a:r>
              <a:rPr lang="en-US" dirty="0" smtClean="0"/>
              <a:t>Create File to Send</a:t>
            </a:r>
          </a:p>
          <a:p>
            <a:pPr lvl="1"/>
            <a:r>
              <a:rPr lang="en-US" dirty="0" smtClean="0"/>
              <a:t>Invoke BBM and send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QString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path =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QDir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current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().</a:t>
            </a:r>
            <a:r>
              <a:rPr lang="en-US" sz="1600" b="1" dirty="0" err="1" smtClean="0">
                <a:solidFill>
                  <a:srgbClr val="642880"/>
                </a:solidFill>
                <a:latin typeface="Consolas"/>
                <a:ea typeface="Calibri"/>
                <a:cs typeface="Times New Roman"/>
              </a:rPr>
              <a:t>absoluteFilePath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"data/bucketItemToShare.buk"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);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 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m_pInvocation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 = </a:t>
            </a:r>
            <a:r>
              <a:rPr lang="en-US" sz="1600" dirty="0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Invocation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create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			</a:t>
            </a:r>
            <a:r>
              <a:rPr lang="en-US" sz="1600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InvokeQuery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i="1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create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().parent(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).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uri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QUrl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err="1" smtClean="0">
                <a:solidFill>
                  <a:srgbClr val="642880"/>
                </a:solidFill>
                <a:latin typeface="Consolas"/>
                <a:ea typeface="Calibri"/>
                <a:cs typeface="Times New Roman"/>
              </a:rPr>
              <a:t>fromLocalFile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(path)).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invokeTargetId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600" dirty="0" err="1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sys.bbm.sharehandler</a:t>
            </a:r>
            <a:r>
              <a:rPr lang="en-US" sz="1600" dirty="0" smtClean="0">
                <a:solidFill>
                  <a:srgbClr val="2A00FF"/>
                </a:solidFill>
                <a:latin typeface="Consolas"/>
                <a:ea typeface="Calibri"/>
                <a:cs typeface="Times New Roman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));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 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QObject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::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  <a:ea typeface="Calibri"/>
                <a:cs typeface="Times New Roman"/>
              </a:rPr>
              <a:t>connect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  <a:ea typeface="Calibri"/>
                <a:cs typeface="Times New Roman"/>
              </a:rPr>
              <a:t>m_pInvocation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SIGNAL(armed()), 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  <a:ea typeface="Calibri"/>
                <a:cs typeface="Times New Roman"/>
              </a:rPr>
              <a:t>this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, SLOT(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onArmed</a:t>
            </a:r>
            <a:r>
              <a:rPr lang="en-US" sz="1600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()));</a:t>
            </a:r>
            <a:endParaRPr lang="en-US" sz="2000" dirty="0" smtClean="0">
              <a:latin typeface="Calibri"/>
              <a:ea typeface="Calibri"/>
              <a:cs typeface="Times New Roman"/>
            </a:endParaRPr>
          </a:p>
          <a:p>
            <a:pPr>
              <a:buNone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1600" dirty="0" smtClean="0">
              <a:solidFill>
                <a:srgbClr val="005032"/>
              </a:solidFill>
              <a:latin typeface="Consolas"/>
              <a:ea typeface="Calibri"/>
              <a:cs typeface="Times New Roman"/>
            </a:endParaRPr>
          </a:p>
          <a:p>
            <a:pPr>
              <a:buNone/>
            </a:pPr>
            <a:r>
              <a:rPr lang="en-US" sz="1600" dirty="0" smtClean="0">
                <a:solidFill>
                  <a:srgbClr val="005032"/>
                </a:solidFill>
                <a:latin typeface="Consolas"/>
                <a:ea typeface="Calibri"/>
                <a:cs typeface="Times New Roman"/>
              </a:rPr>
              <a:t>//Respond to the signal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BucketModel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onArmed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C0"/>
                </a:solidFill>
                <a:latin typeface="Consolas"/>
              </a:rPr>
              <a:t>	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m_pInvocation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-&gt;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</a:rPr>
              <a:t>trigger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b="1" dirty="0" err="1" smtClean="0">
                <a:solidFill>
                  <a:srgbClr val="2A00FF"/>
                </a:solidFill>
                <a:latin typeface="Consolas"/>
              </a:rPr>
              <a:t>bb.action.SHARE</a:t>
            </a:r>
            <a:r>
              <a:rPr lang="en-US" sz="1600" b="1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05600" y="4633913"/>
            <a:ext cx="2133600" cy="3571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83A8AD05-271A-7F4A-AC28-87FF6D444AB7}" type="slidenum">
              <a:rPr lang="en-US" sz="900">
                <a:solidFill>
                  <a:srgbClr val="96999A"/>
                </a:solidFill>
              </a:rPr>
              <a:pPr/>
              <a:t>4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19467" name="Title 1"/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6400800" cy="668337"/>
          </a:xfrm>
        </p:spPr>
        <p:txBody>
          <a:bodyPr/>
          <a:lstStyle/>
          <a:p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In a nutshell</a:t>
            </a:r>
          </a:p>
        </p:txBody>
      </p:sp>
      <p:sp>
        <p:nvSpPr>
          <p:cNvPr id="19459" name="TextBox 13"/>
          <p:cNvSpPr txBox="1">
            <a:spLocks noChangeArrowheads="1"/>
          </p:cNvSpPr>
          <p:nvPr/>
        </p:nvSpPr>
        <p:spPr bwMode="auto">
          <a:xfrm>
            <a:off x="3763963" y="1644254"/>
            <a:ext cx="5080000" cy="311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 marL="342900" indent="-3429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1600200" indent="-319088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057400" indent="-3190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514600" indent="-3190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2971800" indent="-3190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429000" indent="-3190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pPr lvl="4" eaLnBrk="1" hangingPunct="1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Global  Leaderboards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Achievements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Player </a:t>
            </a: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Challenges</a:t>
            </a:r>
            <a:b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</a:br>
            <a:endParaRPr lang="en-US" sz="2200" dirty="0">
              <a:solidFill>
                <a:srgbClr val="000000"/>
              </a:solidFill>
              <a:latin typeface="Trade Gothic Next LT Pro Lt"/>
              <a:cs typeface="Trade Gothic Next LT Pro Lt"/>
            </a:endParaRPr>
          </a:p>
          <a:p>
            <a:pPr marL="1624012" lvl="4" indent="-342900" eaLnBrk="1" hangingPunct="1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Social Network Integration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Online Gaming Profile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In-Game Currencies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Downloadable Content</a:t>
            </a:r>
          </a:p>
          <a:p>
            <a:pPr lvl="4" eaLnBrk="1" hangingPunct="1">
              <a:buFont typeface="Arial" charset="0"/>
              <a:buChar char="•"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cs typeface="Trade Gothic Next LT Pro Lt"/>
              </a:rPr>
              <a:t>Virtual Goods</a:t>
            </a:r>
          </a:p>
        </p:txBody>
      </p:sp>
      <p:pic>
        <p:nvPicPr>
          <p:cNvPr id="19462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22363" y="3005535"/>
            <a:ext cx="487362" cy="11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162053" y="3967561"/>
            <a:ext cx="479425" cy="17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62275" y="3344069"/>
            <a:ext cx="522288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3"/>
          <p:cNvGrpSpPr>
            <a:grpSpLocks/>
          </p:cNvGrpSpPr>
          <p:nvPr/>
        </p:nvGrpSpPr>
        <p:grpSpPr bwMode="auto">
          <a:xfrm>
            <a:off x="1638300" y="1630363"/>
            <a:ext cx="1485316" cy="3055937"/>
            <a:chOff x="1562100" y="716388"/>
            <a:chExt cx="2349500" cy="4833512"/>
          </a:xfrm>
        </p:grpSpPr>
        <p:grpSp>
          <p:nvGrpSpPr>
            <p:cNvPr id="18" name="Group 1"/>
            <p:cNvGrpSpPr>
              <a:grpSpLocks noChangeAspect="1"/>
            </p:cNvGrpSpPr>
            <p:nvPr/>
          </p:nvGrpSpPr>
          <p:grpSpPr bwMode="auto">
            <a:xfrm>
              <a:off x="1562100" y="716388"/>
              <a:ext cx="2349500" cy="4833512"/>
              <a:chOff x="4876800" y="533400"/>
              <a:chExt cx="3225800" cy="6299200"/>
            </a:xfrm>
          </p:grpSpPr>
          <p:pic>
            <p:nvPicPr>
              <p:cNvPr id="20" name="Picture 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800" y="533400"/>
                <a:ext cx="3225800" cy="629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6200" y="1422400"/>
                <a:ext cx="2684463" cy="4470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9" name="Picture 14" descr="CTR level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8000" y="1413499"/>
              <a:ext cx="1936750" cy="3034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3700" y="2609850"/>
            <a:ext cx="544513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79400" y="4294188"/>
            <a:ext cx="62865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92538" y="3371850"/>
            <a:ext cx="68421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Curved Connector 3"/>
          <p:cNvCxnSpPr>
            <a:stCxn id="25" idx="1"/>
          </p:cNvCxnSpPr>
          <p:nvPr/>
        </p:nvCxnSpPr>
        <p:spPr bwMode="auto">
          <a:xfrm rot="10800000">
            <a:off x="3200400" y="3594100"/>
            <a:ext cx="592138" cy="53182"/>
          </a:xfrm>
          <a:prstGeom prst="curvedConnector3">
            <a:avLst>
              <a:gd name="adj1" fmla="val 414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Curved Connector 5"/>
          <p:cNvCxnSpPr>
            <a:stCxn id="23" idx="3"/>
          </p:cNvCxnSpPr>
          <p:nvPr/>
        </p:nvCxnSpPr>
        <p:spPr bwMode="auto">
          <a:xfrm>
            <a:off x="938213" y="2882107"/>
            <a:ext cx="560387" cy="445293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Curved Connector 13"/>
          <p:cNvCxnSpPr>
            <a:stCxn id="24" idx="3"/>
          </p:cNvCxnSpPr>
          <p:nvPr/>
        </p:nvCxnSpPr>
        <p:spPr bwMode="auto">
          <a:xfrm flipV="1">
            <a:off x="908050" y="3848100"/>
            <a:ext cx="692150" cy="59293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182159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Custom Data over BBM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Receive the data…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Add the target to the bar-descriptor.xml</a:t>
            </a:r>
          </a:p>
          <a:p>
            <a:pPr lvl="1"/>
            <a:r>
              <a:rPr lang="en-US" dirty="0" smtClean="0"/>
              <a:t>Connect the invocation signal to a slot in our application</a:t>
            </a:r>
          </a:p>
          <a:p>
            <a:pPr lvl="1"/>
            <a:r>
              <a:rPr lang="en-US" dirty="0" smtClean="0"/>
              <a:t>Take action when the signal is received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5" y="1108710"/>
            <a:ext cx="8305800" cy="3352800"/>
          </a:xfrm>
        </p:spPr>
        <p:txBody>
          <a:bodyPr/>
          <a:lstStyle/>
          <a:p>
            <a:pPr>
              <a:buNone/>
            </a:pP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&lt;invoke-target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id=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err="1" smtClean="0">
                <a:solidFill>
                  <a:srgbClr val="008000"/>
                </a:solidFill>
                <a:latin typeface="Consolas;Consolas"/>
              </a:rPr>
              <a:t>com.samples.rim.bucketlist_share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&lt;invoke-target-type&gt;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application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&lt;/invoke-target-type&gt;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&lt;invoke-target-name&gt;</a:t>
            </a:r>
            <a:r>
              <a:rPr lang="en-US" sz="1600" dirty="0" err="1" smtClean="0">
                <a:solidFill>
                  <a:srgbClr val="000000"/>
                </a:solidFill>
                <a:latin typeface="Consolas;Consolas"/>
              </a:rPr>
              <a:t>bucketlist_share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&lt;/invoke-target-name&gt;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&lt;icon&gt;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&lt;image&gt;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icon.png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&lt;/image&gt;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&lt;/icon&gt;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&lt;filter&gt;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&lt;action&gt;</a:t>
            </a:r>
            <a:r>
              <a:rPr lang="en-US" sz="1600" dirty="0" err="1" smtClean="0">
                <a:solidFill>
                  <a:srgbClr val="000000"/>
                </a:solidFill>
                <a:latin typeface="Consolas;Consolas"/>
              </a:rPr>
              <a:t>bb.action.VIEW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&lt;/action&gt;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&lt;action&gt;</a:t>
            </a:r>
            <a:r>
              <a:rPr lang="en-US" sz="1600" dirty="0" err="1" smtClean="0">
                <a:solidFill>
                  <a:srgbClr val="000000"/>
                </a:solidFill>
                <a:latin typeface="Consolas;Consolas"/>
              </a:rPr>
              <a:t>bb.action.OPEN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&lt;/action&gt;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&lt;mime-type&gt;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*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&lt;/mime-type&gt;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&lt;property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r>
              <a:rPr lang="en-US" sz="1600" dirty="0" err="1" smtClean="0">
                <a:solidFill>
                  <a:srgbClr val="000080"/>
                </a:solidFill>
                <a:latin typeface="Consolas;Consolas"/>
              </a:rPr>
              <a:t>var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=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err="1" smtClean="0">
                <a:solidFill>
                  <a:srgbClr val="008000"/>
                </a:solidFill>
                <a:latin typeface="Consolas;Consolas"/>
              </a:rPr>
              <a:t>exts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value=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err="1" smtClean="0">
                <a:solidFill>
                  <a:srgbClr val="008000"/>
                </a:solidFill>
                <a:latin typeface="Consolas;Consolas"/>
              </a:rPr>
              <a:t>buk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/&gt;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&lt;property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r>
              <a:rPr lang="en-US" sz="1600" dirty="0" err="1" smtClean="0">
                <a:solidFill>
                  <a:srgbClr val="000080"/>
                </a:solidFill>
                <a:latin typeface="Consolas;Consolas"/>
              </a:rPr>
              <a:t>var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=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err="1" smtClean="0">
                <a:solidFill>
                  <a:srgbClr val="008000"/>
                </a:solidFill>
                <a:latin typeface="Consolas;Consolas"/>
              </a:rPr>
              <a:t>uris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value=</a:t>
            </a:r>
            <a:r>
              <a:rPr lang="en-US" sz="1600" dirty="0" smtClean="0">
                <a:solidFill>
                  <a:srgbClr val="008000"/>
                </a:solidFill>
                <a:latin typeface="Consolas;Consolas"/>
              </a:rPr>
              <a:t>"file://"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/&gt;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    </a:t>
            </a: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&lt;/filter&gt;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80"/>
                </a:solidFill>
                <a:latin typeface="Consolas;Consolas"/>
              </a:rPr>
              <a:t>&lt;/invoke-target&gt;</a:t>
            </a:r>
            <a:r>
              <a:rPr lang="en-US" sz="1600" dirty="0" smtClean="0">
                <a:solidFill>
                  <a:srgbClr val="000000"/>
                </a:solidFill>
                <a:latin typeface="Consolas;Consolas"/>
              </a:rPr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 smtClean="0">
                <a:solidFill>
                  <a:srgbClr val="005032"/>
                </a:solidFill>
                <a:latin typeface="Consolas"/>
              </a:rPr>
              <a:t>//Connect the Signal to our Slot</a:t>
            </a:r>
          </a:p>
          <a:p>
            <a:pPr>
              <a:buNone/>
            </a:pPr>
            <a:endParaRPr lang="en-US" sz="1800" dirty="0" smtClean="0">
              <a:solidFill>
                <a:srgbClr val="005032"/>
              </a:solidFill>
              <a:latin typeface="Consolas"/>
            </a:endParaRPr>
          </a:p>
          <a:p>
            <a:pPr>
              <a:buNone/>
            </a:pPr>
            <a:r>
              <a:rPr lang="en-US" sz="1800" dirty="0" err="1" smtClean="0">
                <a:solidFill>
                  <a:srgbClr val="005032"/>
                </a:solidFill>
                <a:latin typeface="Consolas"/>
              </a:rPr>
              <a:t>QObject</a:t>
            </a:r>
            <a:r>
              <a:rPr lang="en-US" sz="1800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800" b="1" dirty="0" smtClean="0">
                <a:solidFill>
                  <a:srgbClr val="642880"/>
                </a:solidFill>
                <a:latin typeface="Consolas"/>
              </a:rPr>
              <a:t>connect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800" b="1" dirty="0" err="1" smtClean="0">
                <a:solidFill>
                  <a:srgbClr val="0000C0"/>
                </a:solidFill>
                <a:latin typeface="Consolas"/>
              </a:rPr>
              <a:t>m_invokeManager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, 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	SIGNAL(invoked(</a:t>
            </a:r>
            <a:r>
              <a:rPr lang="en-US" sz="1800" b="1" dirty="0" smtClean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 bb::system::</a:t>
            </a:r>
            <a:r>
              <a:rPr lang="en-US" sz="1800" b="1" dirty="0" err="1" smtClean="0">
                <a:solidFill>
                  <a:srgbClr val="000000"/>
                </a:solidFill>
                <a:latin typeface="Consolas"/>
              </a:rPr>
              <a:t>InvokeRequest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&amp;)),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800" b="1" dirty="0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, </a:t>
            </a:r>
          </a:p>
          <a:p>
            <a:pP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	SLOT(</a:t>
            </a:r>
            <a:r>
              <a:rPr lang="en-US" sz="1800" b="1" dirty="0" err="1" smtClean="0">
                <a:solidFill>
                  <a:srgbClr val="000000"/>
                </a:solidFill>
                <a:latin typeface="Consolas"/>
              </a:rPr>
              <a:t>handleInvoke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800" b="1" dirty="0" smtClean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 bb::system::</a:t>
            </a:r>
            <a:r>
              <a:rPr lang="en-US" sz="1800" b="1" dirty="0" err="1" smtClean="0">
                <a:solidFill>
                  <a:srgbClr val="000000"/>
                </a:solidFill>
                <a:latin typeface="Consolas"/>
              </a:rPr>
              <a:t>InvokeRequest</a:t>
            </a:r>
            <a:r>
              <a:rPr lang="en-US" sz="1800" b="1" dirty="0" smtClean="0">
                <a:solidFill>
                  <a:srgbClr val="000000"/>
                </a:solidFill>
                <a:latin typeface="Consolas"/>
              </a:rPr>
              <a:t>&amp;)));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025" y="1120140"/>
            <a:ext cx="8305800" cy="3870960"/>
          </a:xfrm>
        </p:spPr>
        <p:txBody>
          <a:bodyPr/>
          <a:lstStyle/>
          <a:p>
            <a:pPr>
              <a:buNone/>
            </a:pP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BucketListApp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::</a:t>
            </a:r>
            <a:r>
              <a:rPr lang="en-US" sz="1600" b="1" dirty="0" err="1" smtClean="0">
                <a:solidFill>
                  <a:srgbClr val="000000"/>
                </a:solidFill>
                <a:latin typeface="Consolas"/>
              </a:rPr>
              <a:t>handleInvoke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smtClean="0">
                <a:solidFill>
                  <a:srgbClr val="7F0055"/>
                </a:solidFill>
                <a:latin typeface="Consolas"/>
              </a:rPr>
              <a:t>const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 bb::system::</a:t>
            </a:r>
            <a:r>
              <a:rPr lang="en-US" sz="1600" b="1" dirty="0" err="1" smtClean="0">
                <a:solidFill>
                  <a:srgbClr val="005032"/>
                </a:solidFill>
                <a:latin typeface="Consolas"/>
              </a:rPr>
              <a:t>InvokeRequest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&amp; invoke)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pPr>
              <a:buNone/>
            </a:pPr>
            <a:r>
              <a:rPr lang="en-US" sz="1600" dirty="0" smtClean="0">
                <a:solidFill>
                  <a:srgbClr val="005032"/>
                </a:solidFill>
                <a:latin typeface="Consolas"/>
              </a:rPr>
              <a:t>//Get the file the application was invoked with.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</a:rPr>
              <a:t>QUrl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uri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invoke.</a:t>
            </a:r>
            <a:r>
              <a:rPr lang="en-US" sz="1600" b="1" dirty="0" smtClean="0">
                <a:solidFill>
                  <a:srgbClr val="642880"/>
                </a:solidFill>
                <a:latin typeface="Consolas"/>
              </a:rPr>
              <a:t>uri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005032"/>
                </a:solidFill>
                <a:latin typeface="Consolas"/>
              </a:rPr>
              <a:t>QFile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file(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uri.</a:t>
            </a:r>
            <a:r>
              <a:rPr lang="en-US" sz="1600" b="1" dirty="0" err="1" smtClean="0">
                <a:solidFill>
                  <a:srgbClr val="642880"/>
                </a:solidFill>
                <a:latin typeface="Consolas"/>
              </a:rPr>
              <a:t>toLocalFile</a:t>
            </a:r>
            <a:r>
              <a:rPr lang="en-US" sz="1600" b="1" dirty="0" smtClean="0">
                <a:solidFill>
                  <a:srgbClr val="000000"/>
                </a:solidFill>
                <a:latin typeface="Consolas"/>
              </a:rPr>
              <a:t>());</a:t>
            </a:r>
          </a:p>
          <a:p>
            <a:pPr>
              <a:buNone/>
            </a:pPr>
            <a:endParaRPr lang="en-US" sz="1600" dirty="0" smtClean="0">
              <a:latin typeface="Consolas"/>
            </a:endParaRPr>
          </a:p>
          <a:p>
            <a:pPr>
              <a:buNone/>
            </a:pPr>
            <a:r>
              <a:rPr lang="en-US" sz="1600" dirty="0" smtClean="0">
                <a:latin typeface="Consolas"/>
              </a:rPr>
              <a:t>&lt;… snip  read in the file…&gt;</a:t>
            </a:r>
          </a:p>
          <a:p>
            <a:pPr>
              <a:buNone/>
            </a:pPr>
            <a:endParaRPr lang="en-US" sz="1600" dirty="0" smtClean="0">
              <a:solidFill>
                <a:srgbClr val="0000C0"/>
              </a:solidFill>
              <a:latin typeface="Consolas"/>
            </a:endParaRPr>
          </a:p>
          <a:p>
            <a:pPr>
              <a:buNone/>
            </a:pP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m_bucketItemTitle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 smtClean="0">
                <a:solidFill>
                  <a:srgbClr val="0000C0"/>
                </a:solidFill>
                <a:latin typeface="Consolas"/>
              </a:rPr>
              <a:t>the_title_we_just_read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pPr>
              <a:buNone/>
            </a:pPr>
            <a:endParaRPr lang="en-US" sz="1600" dirty="0" smtClean="0">
              <a:solidFill>
                <a:srgbClr val="005032"/>
              </a:solidFill>
              <a:latin typeface="Consolas"/>
            </a:endParaRPr>
          </a:p>
          <a:p>
            <a:pPr>
              <a:buNone/>
            </a:pPr>
            <a:r>
              <a:rPr lang="en-US" sz="1600" dirty="0" smtClean="0">
                <a:solidFill>
                  <a:srgbClr val="005032"/>
                </a:solidFill>
                <a:latin typeface="Consolas"/>
              </a:rPr>
              <a:t>//Send a signal to notify the UI to display the new item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emit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incomingBucketItem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>
              <a:buNone/>
            </a:pP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Features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7025" y="1276350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Native</a:t>
                      </a:r>
                      <a:r>
                        <a:rPr lang="en-US" baseline="0" dirty="0" smtClean="0"/>
                        <a:t> &amp; Java</a:t>
                      </a:r>
                      <a:r>
                        <a:rPr lang="en-US" dirty="0" smtClean="0"/>
                        <a:t>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Download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BBM Chat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BBM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038350"/>
            <a:ext cx="317957" cy="304800"/>
          </a:xfrm>
          <a:prstGeom prst="rect">
            <a:avLst/>
          </a:prstGeom>
        </p:spPr>
      </p:pic>
      <p:pic>
        <p:nvPicPr>
          <p:cNvPr id="7" name="Picture 6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038350"/>
            <a:ext cx="317957" cy="304800"/>
          </a:xfrm>
          <a:prstGeom prst="rect">
            <a:avLst/>
          </a:prstGeom>
        </p:spPr>
      </p:pic>
      <p:pic>
        <p:nvPicPr>
          <p:cNvPr id="8" name="Picture 7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4193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193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800350"/>
            <a:ext cx="317957" cy="304800"/>
          </a:xfrm>
          <a:prstGeom prst="rect">
            <a:avLst/>
          </a:prstGeom>
        </p:spPr>
      </p:pic>
      <p:pic>
        <p:nvPicPr>
          <p:cNvPr id="11" name="Picture 10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800350"/>
            <a:ext cx="317957" cy="304800"/>
          </a:xfrm>
          <a:prstGeom prst="rect">
            <a:avLst/>
          </a:prstGeom>
        </p:spPr>
      </p:pic>
      <p:pic>
        <p:nvPicPr>
          <p:cNvPr id="12" name="Picture 11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181350"/>
            <a:ext cx="317957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562350"/>
            <a:ext cx="317957" cy="304800"/>
          </a:xfrm>
          <a:prstGeom prst="rect">
            <a:avLst/>
          </a:prstGeom>
        </p:spPr>
      </p:pic>
      <p:pic>
        <p:nvPicPr>
          <p:cNvPr id="14" name="Picture 13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943350"/>
            <a:ext cx="317957" cy="304800"/>
          </a:xfrm>
          <a:prstGeom prst="rect">
            <a:avLst/>
          </a:prstGeom>
        </p:spPr>
      </p:pic>
      <p:pic>
        <p:nvPicPr>
          <p:cNvPr id="15" name="Picture 14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4324350"/>
            <a:ext cx="317957" cy="304800"/>
          </a:xfrm>
          <a:prstGeom prst="rect">
            <a:avLst/>
          </a:prstGeom>
        </p:spPr>
      </p:pic>
      <p:pic>
        <p:nvPicPr>
          <p:cNvPr id="16" name="Picture 15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4705350"/>
            <a:ext cx="317957" cy="304800"/>
          </a:xfrm>
          <a:prstGeom prst="rect">
            <a:avLst/>
          </a:prstGeom>
        </p:spPr>
      </p:pic>
      <p:pic>
        <p:nvPicPr>
          <p:cNvPr id="18" name="Picture 17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3380" y="3150870"/>
            <a:ext cx="317957" cy="304800"/>
          </a:xfrm>
          <a:prstGeom prst="rect">
            <a:avLst/>
          </a:prstGeom>
        </p:spPr>
      </p:pic>
      <p:pic>
        <p:nvPicPr>
          <p:cNvPr id="17" name="Picture 16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3539490"/>
            <a:ext cx="306946" cy="304800"/>
          </a:xfrm>
          <a:prstGeom prst="rect">
            <a:avLst/>
          </a:prstGeom>
        </p:spPr>
      </p:pic>
      <p:pic>
        <p:nvPicPr>
          <p:cNvPr id="19" name="Picture 18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8620" y="3897630"/>
            <a:ext cx="30694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0527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Features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19278210"/>
              </p:ext>
            </p:extLst>
          </p:nvPr>
        </p:nvGraphicFramePr>
        <p:xfrm>
          <a:off x="327025" y="1276350"/>
          <a:ext cx="83058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WebWorks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Boxes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Invite to Download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BBM Chat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Invite to BBM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 BlackBerry 10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038350"/>
            <a:ext cx="317957" cy="304800"/>
          </a:xfrm>
          <a:prstGeom prst="rect">
            <a:avLst/>
          </a:prstGeom>
        </p:spPr>
      </p:pic>
      <p:pic>
        <p:nvPicPr>
          <p:cNvPr id="7" name="Picture 6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0383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4193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800350"/>
            <a:ext cx="317957" cy="304800"/>
          </a:xfrm>
          <a:prstGeom prst="rect">
            <a:avLst/>
          </a:prstGeom>
        </p:spPr>
      </p:pic>
      <p:pic>
        <p:nvPicPr>
          <p:cNvPr id="11" name="Picture 10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2800350"/>
            <a:ext cx="317957" cy="304800"/>
          </a:xfrm>
          <a:prstGeom prst="rect">
            <a:avLst/>
          </a:prstGeom>
        </p:spPr>
      </p:pic>
      <p:pic>
        <p:nvPicPr>
          <p:cNvPr id="12" name="Picture 11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181350"/>
            <a:ext cx="317957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562350"/>
            <a:ext cx="317957" cy="304800"/>
          </a:xfrm>
          <a:prstGeom prst="rect">
            <a:avLst/>
          </a:prstGeom>
        </p:spPr>
      </p:pic>
      <p:pic>
        <p:nvPicPr>
          <p:cNvPr id="14" name="Picture 13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3943350"/>
            <a:ext cx="317957" cy="304800"/>
          </a:xfrm>
          <a:prstGeom prst="rect">
            <a:avLst/>
          </a:prstGeom>
        </p:spPr>
      </p:pic>
      <p:pic>
        <p:nvPicPr>
          <p:cNvPr id="15" name="Picture 14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4324350"/>
            <a:ext cx="317957" cy="304800"/>
          </a:xfrm>
          <a:prstGeom prst="rect">
            <a:avLst/>
          </a:prstGeom>
        </p:spPr>
      </p:pic>
      <p:pic>
        <p:nvPicPr>
          <p:cNvPr id="16" name="Picture 15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10400" y="4705350"/>
            <a:ext cx="317957" cy="304800"/>
          </a:xfrm>
          <a:prstGeom prst="rect">
            <a:avLst/>
          </a:prstGeom>
        </p:spPr>
      </p:pic>
      <p:pic>
        <p:nvPicPr>
          <p:cNvPr id="18" name="Picture 17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06240" y="3158490"/>
            <a:ext cx="317957" cy="304800"/>
          </a:xfrm>
          <a:prstGeom prst="rect">
            <a:avLst/>
          </a:prstGeom>
        </p:spPr>
      </p:pic>
      <p:pic>
        <p:nvPicPr>
          <p:cNvPr id="17" name="Picture 16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06240" y="3531870"/>
            <a:ext cx="306946" cy="304800"/>
          </a:xfrm>
          <a:prstGeom prst="rect">
            <a:avLst/>
          </a:prstGeom>
        </p:spPr>
      </p:pic>
      <p:pic>
        <p:nvPicPr>
          <p:cNvPr id="19" name="Picture 18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06240" y="3905250"/>
            <a:ext cx="30694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67823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SP Roadmap -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7025" y="1885950"/>
          <a:ext cx="8305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600"/>
                <a:gridCol w="2768600"/>
                <a:gridCol w="276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Tool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Platform Availability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10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BlackBerry OS 5-7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Native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WebWorks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Java SDK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2647950"/>
            <a:ext cx="317957" cy="304800"/>
          </a:xfrm>
          <a:prstGeom prst="rect">
            <a:avLst/>
          </a:prstGeom>
        </p:spPr>
      </p:pic>
      <p:pic>
        <p:nvPicPr>
          <p:cNvPr id="9" name="Picture 8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86600" y="3409950"/>
            <a:ext cx="317957" cy="304800"/>
          </a:xfrm>
          <a:prstGeom prst="rect">
            <a:avLst/>
          </a:prstGeom>
        </p:spPr>
      </p:pic>
      <p:pic>
        <p:nvPicPr>
          <p:cNvPr id="10" name="Picture 9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86600" y="3028950"/>
            <a:ext cx="317957" cy="304800"/>
          </a:xfrm>
          <a:prstGeom prst="rect">
            <a:avLst/>
          </a:prstGeom>
        </p:spPr>
      </p:pic>
      <p:pic>
        <p:nvPicPr>
          <p:cNvPr id="11" name="Picture 10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086600" y="2647950"/>
            <a:ext cx="306946" cy="304800"/>
          </a:xfrm>
          <a:prstGeom prst="rect">
            <a:avLst/>
          </a:prstGeom>
        </p:spPr>
      </p:pic>
      <p:pic>
        <p:nvPicPr>
          <p:cNvPr id="12" name="Picture 11" descr="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1000" y="3409950"/>
            <a:ext cx="306946" cy="304800"/>
          </a:xfrm>
          <a:prstGeom prst="rect">
            <a:avLst/>
          </a:prstGeom>
        </p:spPr>
      </p:pic>
      <p:pic>
        <p:nvPicPr>
          <p:cNvPr id="13" name="Picture 12" descr="che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98620" y="3021330"/>
            <a:ext cx="31795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16848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BBM Social Platform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BBM SP seamlessly between BlackBerry 10 and BlackBerry OS 5-7!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E89589-8A2F-4677-AEF7-D51DC75CB04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9" descr="\\fsg54ykf\brand_identity_graphics\Product_Images\9790_Bold_(Bellagio)\Generic\Black\ENG\jpg_lo\Bellagio_blk_ENG_Gen_SideAngleLeft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21907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Colt_Fron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781800" y="2038350"/>
            <a:ext cx="1301467" cy="252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eft-Right Arrow 14"/>
          <p:cNvSpPr/>
          <p:nvPr/>
        </p:nvSpPr>
        <p:spPr bwMode="auto">
          <a:xfrm>
            <a:off x="2133600" y="2800350"/>
            <a:ext cx="4038600" cy="68580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514600" y="295275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rPr>
              <a:t>BBM Social Platform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6400" y="4248150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IMPORTANT – Use the same SKU in App World!!!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871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6038"/>
            <a:ext cx="5791200" cy="95091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For More Information…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Come to the Lab! JAM 3</a:t>
            </a:r>
            <a:r>
              <a:rPr lang="en-US" dirty="0" smtClean="0">
                <a:latin typeface="Arial" charset="0"/>
              </a:rPr>
              <a:t>49 </a:t>
            </a:r>
            <a:r>
              <a:rPr lang="en-US" dirty="0">
                <a:latin typeface="Arial" charset="0"/>
              </a:rPr>
              <a:t>- BBM Integration in the NDK </a:t>
            </a:r>
            <a:r>
              <a:rPr lang="en-US" dirty="0" smtClean="0">
                <a:latin typeface="Arial" charset="0"/>
              </a:rPr>
              <a:t>(Wed </a:t>
            </a:r>
            <a:r>
              <a:rPr lang="en-US" dirty="0">
                <a:latin typeface="Arial" charset="0"/>
              </a:rPr>
              <a:t>@ </a:t>
            </a:r>
            <a:r>
              <a:rPr lang="en-US" dirty="0" smtClean="0">
                <a:latin typeface="Arial" charset="0"/>
              </a:rPr>
              <a:t>3:30pm</a:t>
            </a:r>
            <a:r>
              <a:rPr lang="en-US" dirty="0">
                <a:latin typeface="Arial" charset="0"/>
              </a:rPr>
              <a:t>)</a:t>
            </a:r>
          </a:p>
          <a:p>
            <a:r>
              <a:rPr lang="en-US" dirty="0">
                <a:latin typeface="Arial" charset="0"/>
                <a:hlinkClick r:id="rId2"/>
              </a:rPr>
              <a:t>http://developer.blackberry.com/</a:t>
            </a:r>
            <a:r>
              <a:rPr lang="en-US" dirty="0" smtClean="0">
                <a:latin typeface="Arial" charset="0"/>
                <a:hlinkClick r:id="rId2"/>
              </a:rPr>
              <a:t>bbm</a:t>
            </a:r>
            <a:endParaRPr lang="en-US" dirty="0" smtClean="0">
              <a:latin typeface="Arial" charset="0"/>
            </a:endParaRPr>
          </a:p>
          <a:p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  <a:hlinkClick r:id="rId3"/>
              </a:rPr>
              <a:t>http://www.scoreloop.com/download</a:t>
            </a:r>
            <a:r>
              <a:rPr lang="en-US" dirty="0" smtClean="0">
                <a:latin typeface="Trade Gothic Next LT Pro Lt" charset="0"/>
                <a:ea typeface="ＭＳ Ｐゴシック" charset="0"/>
                <a:cs typeface="ＭＳ Ｐゴシック" charset="0"/>
                <a:hlinkClick r:id="rId3"/>
              </a:rPr>
              <a:t>/</a:t>
            </a:r>
            <a:endParaRPr lang="en-US" dirty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We want to hear from you!</a:t>
            </a:r>
          </a:p>
          <a:p>
            <a:pPr lvl="1"/>
            <a:r>
              <a:rPr lang="en-US" dirty="0" smtClean="0">
                <a:latin typeface="Arial" charset="0"/>
              </a:rPr>
              <a:t>Let </a:t>
            </a:r>
            <a:r>
              <a:rPr lang="en-US" dirty="0">
                <a:latin typeface="Arial" charset="0"/>
              </a:rPr>
              <a:t>us know about the cool things you’ve done!</a:t>
            </a:r>
          </a:p>
          <a:p>
            <a:pPr lvl="1"/>
            <a:r>
              <a:rPr lang="en-US" dirty="0">
                <a:latin typeface="Arial" charset="0"/>
                <a:hlinkClick r:id="rId4"/>
              </a:rPr>
              <a:t>nkalkounis@rim.com</a:t>
            </a:r>
            <a:r>
              <a:rPr lang="en-US" dirty="0">
                <a:latin typeface="Arial" charset="0"/>
              </a:rPr>
              <a:t>  - @</a:t>
            </a:r>
            <a:r>
              <a:rPr lang="en-US" dirty="0" err="1" smtClean="0">
                <a:latin typeface="Arial" charset="0"/>
              </a:rPr>
              <a:t>nickkalkounis</a:t>
            </a:r>
            <a:endParaRPr lang="en-US" dirty="0" smtClean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  <a:hlinkClick r:id="rId5"/>
              </a:rPr>
              <a:t>skangas@rim.com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- @</a:t>
            </a:r>
            <a:r>
              <a:rPr lang="en-US" dirty="0" err="1" smtClean="0">
                <a:latin typeface="Arial" charset="0"/>
              </a:rPr>
              <a:t>souplala</a:t>
            </a:r>
            <a:endParaRPr lang="en-US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  <a:hlinkClick r:id="rId6"/>
              </a:rPr>
              <a:t>msohm@rim.com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MSohm</a:t>
            </a:r>
            <a:r>
              <a:rPr lang="en-US" dirty="0" smtClean="0">
                <a:latin typeface="Arial" charset="0"/>
              </a:rPr>
              <a:t> in the BlackBerry Developer Forums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3E6E98-1CD8-4F49-8470-8C803F64D0C3}" type="slidenum">
              <a:rPr lang="en-US" smtClean="0">
                <a:latin typeface="Arial" charset="0"/>
              </a:rPr>
              <a:pPr/>
              <a:t>48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7348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smtClean="0">
                <a:latin typeface="Arial" charset="0"/>
              </a:rPr>
              <a:t>THANK YOU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761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JAM 347</a:t>
            </a:r>
          </a:p>
          <a:p>
            <a:r>
              <a:rPr lang="en-US" sz="1800" dirty="0" smtClean="0">
                <a:latin typeface="Arial" charset="0"/>
              </a:rPr>
              <a:t>Nick </a:t>
            </a:r>
            <a:r>
              <a:rPr lang="en-US" sz="1800" dirty="0">
                <a:latin typeface="Arial" charset="0"/>
              </a:rPr>
              <a:t>Kalkounis – Product Manager</a:t>
            </a:r>
          </a:p>
          <a:p>
            <a:r>
              <a:rPr lang="en-US" sz="1800" dirty="0">
                <a:latin typeface="Arial" charset="0"/>
              </a:rPr>
              <a:t>Sonja </a:t>
            </a:r>
            <a:r>
              <a:rPr lang="en-US" sz="1800" dirty="0" err="1">
                <a:latin typeface="Arial" charset="0"/>
              </a:rPr>
              <a:t>Ängeslevä</a:t>
            </a:r>
            <a:r>
              <a:rPr lang="en-US" sz="1800" dirty="0">
                <a:latin typeface="Arial" charset="0"/>
              </a:rPr>
              <a:t> – Product Manager</a:t>
            </a:r>
          </a:p>
          <a:p>
            <a:r>
              <a:rPr lang="en-US" sz="1800" dirty="0">
                <a:latin typeface="Arial" charset="0"/>
              </a:rPr>
              <a:t>Mark Sohm – Developer Relations</a:t>
            </a:r>
          </a:p>
          <a:p>
            <a:r>
              <a:rPr lang="en-US" sz="1800" dirty="0">
                <a:latin typeface="Arial" charset="0"/>
              </a:rPr>
              <a:t>February 5-6, 2013</a:t>
            </a:r>
          </a:p>
        </p:txBody>
      </p:sp>
    </p:spTree>
    <p:extLst>
      <p:ext uri="{BB962C8B-B14F-4D97-AF65-F5344CB8AC3E}">
        <p14:creationId xmlns:p14="http://schemas.microsoft.com/office/powerpoint/2010/main" xmlns="" val="20171662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EF62FA5A-9A7A-124A-86C1-6B6817F0D71E}" type="slidenum">
              <a:rPr lang="en-US" sz="900">
                <a:solidFill>
                  <a:srgbClr val="96999A"/>
                </a:solidFill>
              </a:rPr>
              <a:pPr/>
              <a:t>5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0481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397500" cy="749300"/>
          </a:xfrm>
        </p:spPr>
        <p:txBody>
          <a:bodyPr/>
          <a:lstStyle/>
          <a:p>
            <a:r>
              <a:rPr lang="en-US" sz="2400" dirty="0">
                <a:latin typeface="Trade Gothic Next LT Pro Lt" charset="0"/>
                <a:ea typeface="ＭＳ Ｐゴシック" charset="0"/>
                <a:cs typeface="ＭＳ Ｐゴシック" charset="0"/>
              </a:rPr>
              <a:t>Connect games and the people </a:t>
            </a:r>
            <a:br>
              <a:rPr lang="en-US" sz="2400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Trade Gothic Next LT Pro Lt" charset="0"/>
                <a:ea typeface="ＭＳ Ｐゴシック" charset="0"/>
                <a:cs typeface="ＭＳ Ｐゴシック" charset="0"/>
              </a:rPr>
              <a:t>who play them</a:t>
            </a:r>
            <a:endParaRPr lang="en-CA" sz="2400" dirty="0">
              <a:solidFill>
                <a:schemeClr val="bg1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2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01600" y="1658938"/>
            <a:ext cx="8940800" cy="2455862"/>
          </a:xfrm>
        </p:spPr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Cross platform: BlackBerry 10, Android, </a:t>
            </a:r>
            <a:r>
              <a:rPr lang="en-US" sz="2800" dirty="0" err="1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iOS</a:t>
            </a:r>
            <a:r>
              <a:rPr lang="en-US" sz="28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, WP, </a:t>
            </a:r>
            <a:r>
              <a:rPr lang="en-US" sz="2800" dirty="0" smtClean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Marmalade</a:t>
            </a:r>
          </a:p>
          <a:p>
            <a:endParaRPr lang="en-US" sz="2800" dirty="0">
              <a:solidFill>
                <a:srgbClr val="000000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  <a:p>
            <a:pPr marL="574675" lvl="1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Active Games: </a:t>
            </a:r>
            <a:r>
              <a:rPr lang="en-US" sz="2400" b="1" dirty="0" smtClean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2400</a:t>
            </a:r>
            <a:endParaRPr lang="en-US" sz="2400" b="1" dirty="0">
              <a:solidFill>
                <a:srgbClr val="000000"/>
              </a:solidFill>
              <a:latin typeface="Trade Gothic Next LT Pro Lt" charset="0"/>
              <a:ea typeface="ＭＳ Ｐゴシック" charset="0"/>
            </a:endParaRPr>
          </a:p>
          <a:p>
            <a:pPr marL="574675" lvl="1" indent="-342900"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Total users: </a:t>
            </a:r>
            <a:r>
              <a:rPr lang="en-US" sz="2400" b="1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250M</a:t>
            </a:r>
          </a:p>
          <a:p>
            <a:pPr marL="1022350" lvl="3" indent="-34290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Daily Active Users: </a:t>
            </a:r>
            <a:r>
              <a:rPr lang="en-US" sz="2000" b="1" dirty="0" smtClean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3.5M</a:t>
            </a:r>
            <a:endParaRPr lang="en-US" sz="2000" b="1" dirty="0">
              <a:solidFill>
                <a:srgbClr val="000000"/>
              </a:solidFill>
              <a:latin typeface="Trade Gothic Next LT Pro Lt" charset="0"/>
              <a:ea typeface="ＭＳ Ｐゴシック" charset="0"/>
            </a:endParaRPr>
          </a:p>
          <a:p>
            <a:pPr marL="1022350" lvl="3" indent="-342900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Monthly Active Users:  </a:t>
            </a:r>
            <a:r>
              <a:rPr lang="en-US" sz="2000" b="1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38M</a:t>
            </a:r>
          </a:p>
          <a:p>
            <a:pPr marL="574675" lvl="1" indent="-342900">
              <a:buFont typeface="Arial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Over 10b </a:t>
            </a:r>
            <a:r>
              <a:rPr lang="en-US" sz="2400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</a:rPr>
              <a:t>high scores</a:t>
            </a:r>
          </a:p>
          <a:p>
            <a:endParaRPr lang="en-US" sz="2800" dirty="0">
              <a:solidFill>
                <a:srgbClr val="000000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5" name="Rectangle 1"/>
          <p:cNvSpPr>
            <a:spLocks noChangeArrowheads="1"/>
          </p:cNvSpPr>
          <p:nvPr/>
        </p:nvSpPr>
        <p:spPr bwMode="auto">
          <a:xfrm>
            <a:off x="241300" y="2990850"/>
            <a:ext cx="4584700" cy="200025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1011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01C11B1C-FCB9-7B44-9AA3-445CDCAE4FD9}" type="slidenum">
              <a:rPr lang="en-US">
                <a:solidFill>
                  <a:schemeClr val="bg2"/>
                </a:solidFill>
              </a:rPr>
              <a:pPr/>
              <a:t>6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6838"/>
            <a:ext cx="5791200" cy="7032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Trade Gothic Next LT Pro Lt"/>
                <a:ea typeface="ＭＳ Ｐゴシック" charset="0"/>
                <a:cs typeface="Trade Gothic Next LT Pro Lt"/>
              </a:rPr>
              <a:t>Publish now on BlackBerry </a:t>
            </a:r>
            <a:r>
              <a:rPr lang="en-US" dirty="0" smtClean="0">
                <a:solidFill>
                  <a:srgbClr val="FFFFFF"/>
                </a:solidFill>
                <a:latin typeface="Trade Gothic Next LT Pro Lt"/>
                <a:ea typeface="ＭＳ Ｐゴシック" charset="0"/>
                <a:cs typeface="Trade Gothic Next LT Pro Lt"/>
              </a:rPr>
              <a:t>10</a:t>
            </a:r>
            <a:endParaRPr lang="en-US" dirty="0">
              <a:latin typeface="Trade Gothic Next LT Pro Lt"/>
              <a:cs typeface="Trade Gothic Next LT Pro 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6575" y="2099074"/>
            <a:ext cx="4494213" cy="403187"/>
          </a:xfrm>
          <a:prstGeom prst="rect">
            <a:avLst/>
          </a:prstGeom>
          <a:noFill/>
        </p:spPr>
        <p:txBody>
          <a:bodyPr lIns="64008" tIns="32004" rIns="64008" bIns="32004">
            <a:spAutoFit/>
          </a:bodyPr>
          <a:lstStyle/>
          <a:p>
            <a:pPr marL="320040" indent="-320040">
              <a:buFont typeface="Arial"/>
              <a:buChar char="•"/>
              <a:defRPr/>
            </a:pPr>
            <a:r>
              <a:rPr lang="en-US" sz="2200" dirty="0" smtClean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BlackBerry </a:t>
            </a:r>
            <a:r>
              <a:rPr lang="en-US" sz="220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Native SDK for BB10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47853" y="2975374"/>
            <a:ext cx="4494213" cy="403187"/>
          </a:xfrm>
          <a:prstGeom prst="rect">
            <a:avLst/>
          </a:prstGeom>
          <a:noFill/>
        </p:spPr>
        <p:txBody>
          <a:bodyPr lIns="64008" tIns="32004" rIns="64008" bIns="32004">
            <a:spAutoFit/>
          </a:bodyPr>
          <a:lstStyle/>
          <a:p>
            <a:pPr marL="320040" indent="-320040">
              <a:buFont typeface="Arial"/>
              <a:buChar char="•"/>
              <a:defRPr/>
            </a:pPr>
            <a:r>
              <a:rPr lang="en-US" sz="220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Marmalade SDK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04991" y="3970736"/>
            <a:ext cx="5495925" cy="403187"/>
          </a:xfrm>
          <a:prstGeom prst="rect">
            <a:avLst/>
          </a:prstGeom>
          <a:noFill/>
        </p:spPr>
        <p:txBody>
          <a:bodyPr lIns="64008" tIns="32004" rIns="64008" bIns="32004">
            <a:spAutoFit/>
          </a:bodyPr>
          <a:lstStyle/>
          <a:p>
            <a:pPr marL="320040" indent="-320040">
              <a:buFont typeface="Arial"/>
              <a:buChar char="•"/>
              <a:defRPr/>
            </a:pPr>
            <a:r>
              <a:rPr lang="en-US" sz="2200" dirty="0">
                <a:solidFill>
                  <a:srgbClr val="000000"/>
                </a:solidFill>
                <a:latin typeface="Trade Gothic Next LT Pro Lt"/>
                <a:ea typeface="ＭＳ Ｐゴシック" charset="0"/>
                <a:cs typeface="Trade Gothic Next LT Pro Lt"/>
              </a:rPr>
              <a:t>Blackberry Runtime for Android Apps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2692400"/>
            <a:ext cx="76200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0" y="2006600"/>
            <a:ext cx="533400" cy="53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" y="3721100"/>
            <a:ext cx="1188229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9755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5B1646A2-E851-424E-AA64-060BFBF95D8D}" type="slidenum">
              <a:rPr lang="en-US" sz="900">
                <a:solidFill>
                  <a:srgbClr val="96999A"/>
                </a:solidFill>
              </a:rPr>
              <a:pPr/>
              <a:t>7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1505" name="Title 1"/>
          <p:cNvSpPr>
            <a:spLocks noGrp="1"/>
          </p:cNvSpPr>
          <p:nvPr>
            <p:ph type="title" idx="4294967295"/>
          </p:nvPr>
        </p:nvSpPr>
        <p:spPr>
          <a:xfrm>
            <a:off x="0" y="47625"/>
            <a:ext cx="6400800" cy="790575"/>
          </a:xfrm>
        </p:spPr>
        <p:txBody>
          <a:bodyPr/>
          <a:lstStyle/>
          <a:p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The Games App</a:t>
            </a:r>
          </a:p>
        </p:txBody>
      </p:sp>
      <p:sp>
        <p:nvSpPr>
          <p:cNvPr id="21506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27000" y="1622425"/>
            <a:ext cx="7366000" cy="2454275"/>
          </a:xfrm>
        </p:spPr>
        <p:txBody>
          <a:bodyPr/>
          <a:lstStyle/>
          <a:p>
            <a:r>
              <a:rPr lang="en-CA" dirty="0">
                <a:latin typeface="Trade Gothic Next LT Pro Lt"/>
                <a:ea typeface="ＭＳ Ｐゴシック" charset="0"/>
                <a:cs typeface="Trade Gothic Next LT Pro Lt"/>
              </a:rPr>
              <a:t>The Games App is a preloaded application on the home screen of BB10. It is the best position to promote your games!</a:t>
            </a:r>
          </a:p>
          <a:p>
            <a:endParaRPr lang="en-CA" dirty="0">
              <a:latin typeface="Trade Gothic Next LT Pro Lt"/>
              <a:ea typeface="ＭＳ Ｐゴシック" charset="0"/>
              <a:cs typeface="Trade Gothic Next LT Pro Lt"/>
            </a:endParaRPr>
          </a:p>
          <a:p>
            <a:r>
              <a:rPr lang="en-CA" dirty="0">
                <a:latin typeface="Trade Gothic Next LT Pro Lt"/>
                <a:ea typeface="ＭＳ Ｐゴシック" charset="0"/>
                <a:cs typeface="Trade Gothic Next LT Pro Lt"/>
              </a:rPr>
              <a:t>As a central gaming experience on BlackBerry it enhances social and viral discovery of </a:t>
            </a:r>
            <a:r>
              <a:rPr lang="en-CA" dirty="0" smtClean="0">
                <a:latin typeface="Trade Gothic Next LT Pro Lt"/>
                <a:ea typeface="ＭＳ Ｐゴシック" charset="0"/>
                <a:cs typeface="Trade Gothic Next LT Pro Lt"/>
              </a:rPr>
              <a:t>all social Scoreloop </a:t>
            </a:r>
            <a:r>
              <a:rPr lang="en-CA" dirty="0">
                <a:latin typeface="Trade Gothic Next LT Pro Lt"/>
                <a:ea typeface="ＭＳ Ｐゴシック" charset="0"/>
                <a:cs typeface="Trade Gothic Next LT Pro Lt"/>
              </a:rPr>
              <a:t>enabled games.</a:t>
            </a:r>
          </a:p>
          <a:p>
            <a:endParaRPr lang="en-CA" dirty="0">
              <a:latin typeface="Trade Gothic Next LT Pro Lt"/>
              <a:ea typeface="ＭＳ Ｐゴシック" charset="0"/>
              <a:cs typeface="Trade Gothic Next LT Pro Lt"/>
            </a:endParaRPr>
          </a:p>
          <a:p>
            <a:endParaRPr lang="en-CA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sp>
        <p:nvSpPr>
          <p:cNvPr id="21509" name="Picture 3" descr="Games_App_Icon_Clear.png"/>
          <p:cNvSpPr>
            <a:spLocks noChangeAspect="1"/>
          </p:cNvSpPr>
          <p:nvPr/>
        </p:nvSpPr>
        <p:spPr bwMode="auto">
          <a:xfrm>
            <a:off x="6618288" y="1"/>
            <a:ext cx="2525712" cy="20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8" descr="Screen shot 2012-12-17 at 2.44.3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80300" y="1955800"/>
            <a:ext cx="1371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6824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1D057F6B-C991-BD47-A843-23C08AD803F9}" type="slidenum">
              <a:rPr lang="en-US" sz="900">
                <a:solidFill>
                  <a:srgbClr val="96999A"/>
                </a:solidFill>
              </a:rPr>
              <a:pPr/>
              <a:t>8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3553" name="Title 1"/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6400800" cy="739775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The Games App </a:t>
            </a:r>
            <a:r>
              <a:rPr lang="en-US" dirty="0" smtClean="0">
                <a:latin typeface="Trade Gothic Next LT Pro Lt" charset="0"/>
                <a:ea typeface="ＭＳ Ｐゴシック" charset="0"/>
                <a:cs typeface="ＭＳ Ｐゴシック" charset="0"/>
              </a:rPr>
              <a:t>feature </a:t>
            </a:r>
            <a: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  <a:t>overview</a:t>
            </a:r>
            <a:br>
              <a:rPr lang="en-US" dirty="0">
                <a:latin typeface="Trade Gothic Next LT Pro L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46100" y="1292225"/>
            <a:ext cx="8229600" cy="2454275"/>
          </a:xfrm>
        </p:spPr>
        <p:txBody>
          <a:bodyPr/>
          <a:lstStyle/>
          <a:p>
            <a:pPr marL="342900" indent="-342900"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Connect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with other BB10 gamers</a:t>
            </a:r>
          </a:p>
          <a:p>
            <a:pPr marL="342900" indent="-342900">
              <a:spcBef>
                <a:spcPts val="2100"/>
              </a:spcBef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Find </a:t>
            </a:r>
            <a:r>
              <a:rPr lang="en-US" dirty="0">
                <a:solidFill>
                  <a:srgbClr val="7F7F7F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friends on BBM</a:t>
            </a:r>
          </a:p>
          <a:p>
            <a:pPr marL="342900" indent="-342900">
              <a:spcBef>
                <a:spcPts val="2100"/>
              </a:spcBef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Discover </a:t>
            </a:r>
            <a:r>
              <a:rPr lang="en-US" dirty="0">
                <a:solidFill>
                  <a:srgbClr val="7F7F7F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your friends’ games</a:t>
            </a:r>
          </a:p>
          <a:p>
            <a:pPr marL="342900" indent="-342900">
              <a:spcBef>
                <a:spcPts val="2100"/>
              </a:spcBef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See </a:t>
            </a:r>
            <a:r>
              <a:rPr lang="en-US" dirty="0">
                <a:solidFill>
                  <a:srgbClr val="7F7F7F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friends' gaming activities</a:t>
            </a:r>
          </a:p>
          <a:p>
            <a:pPr marL="342900" indent="-342900">
              <a:spcBef>
                <a:spcPts val="2100"/>
              </a:spcBef>
              <a:buFont typeface="Wingdings" charset="0"/>
              <a:buChar char="§"/>
            </a:pPr>
            <a:r>
              <a:rPr lang="en-US" dirty="0">
                <a:solidFill>
                  <a:srgbClr val="000000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Compare </a:t>
            </a:r>
            <a:r>
              <a:rPr lang="en-US" dirty="0">
                <a:solidFill>
                  <a:srgbClr val="7F7F7F"/>
                </a:solidFill>
                <a:latin typeface="Trade Gothic Next LT Pro Lt" charset="0"/>
                <a:ea typeface="ＭＳ Ｐゴシック" charset="0"/>
                <a:cs typeface="ＭＳ Ｐゴシック" charset="0"/>
              </a:rPr>
              <a:t>gaming skills with friends</a:t>
            </a:r>
          </a:p>
        </p:txBody>
      </p:sp>
      <p:sp>
        <p:nvSpPr>
          <p:cNvPr id="23557" name="Picture 3" descr="Games_App_Icon_Clear.png"/>
          <p:cNvSpPr>
            <a:spLocks noChangeAspect="1"/>
          </p:cNvSpPr>
          <p:nvPr/>
        </p:nvSpPr>
        <p:spPr bwMode="auto">
          <a:xfrm>
            <a:off x="6618288" y="1"/>
            <a:ext cx="2525712" cy="2020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000" smtClean="0">
              <a:solidFill>
                <a:srgbClr val="FFFFFF"/>
              </a:solidFill>
              <a:latin typeface="Trade Gothic Next LT Pro L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8" descr="Screen shot 2012-12-17 at 2.44.3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80300" y="1955800"/>
            <a:ext cx="1371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244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2pPr>
            <a:lvl3pPr marL="11430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3pPr>
            <a:lvl4pPr marL="16002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4pPr>
            <a:lvl5pPr marL="2057400" indent="-228600" eaLnBrk="0" hangingPunct="0"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  <a:latin typeface="Trade Gothic Next LT Pro Lt" charset="0"/>
                <a:ea typeface="ＭＳ Ｐゴシック" charset="0"/>
              </a:defRPr>
            </a:lvl9pPr>
          </a:lstStyle>
          <a:p>
            <a:fld id="{0B645D9C-5EB1-6E43-8141-0BF81B31E5C4}" type="slidenum">
              <a:rPr lang="en-US" sz="900">
                <a:solidFill>
                  <a:srgbClr val="96999A"/>
                </a:solidFill>
              </a:rPr>
              <a:pPr/>
              <a:t>9</a:t>
            </a:fld>
            <a:endParaRPr lang="en-US" sz="900">
              <a:solidFill>
                <a:srgbClr val="96999A"/>
              </a:solidFill>
            </a:endParaRPr>
          </a:p>
        </p:txBody>
      </p:sp>
      <p:sp>
        <p:nvSpPr>
          <p:cNvPr id="25601" name="Title 1"/>
          <p:cNvSpPr>
            <a:spLocks noGrp="1"/>
          </p:cNvSpPr>
          <p:nvPr>
            <p:ph type="title" idx="4294967295"/>
          </p:nvPr>
        </p:nvSpPr>
        <p:spPr>
          <a:xfrm>
            <a:off x="0" y="73025"/>
            <a:ext cx="6400800" cy="727075"/>
          </a:xfrm>
        </p:spPr>
        <p:txBody>
          <a:bodyPr/>
          <a:lstStyle/>
          <a:p>
            <a:pPr eaLnBrk="1" hangingPunct="1"/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Features: </a:t>
            </a:r>
            <a:r>
              <a:rPr lang="en-US" dirty="0" smtClean="0">
                <a:latin typeface="Trade Gothic Next LT Pro Lt"/>
                <a:ea typeface="ＭＳ Ｐゴシック" charset="0"/>
                <a:cs typeface="Trade Gothic Next LT Pro Lt"/>
              </a:rPr>
              <a:t>See </a:t>
            </a:r>
            <a:r>
              <a:rPr lang="en-US" dirty="0">
                <a:latin typeface="Trade Gothic Next LT Pro Lt"/>
                <a:ea typeface="ＭＳ Ｐゴシック" charset="0"/>
                <a:cs typeface="Trade Gothic Next LT Pro Lt"/>
              </a:rPr>
              <a:t>&amp; Compare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0053" y="2019300"/>
            <a:ext cx="3859213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kern="0" dirty="0">
                <a:latin typeface="Trade Gothic Next LT Pro Lt"/>
                <a:ea typeface="ＭＳ Ｐゴシック" charset="0"/>
                <a:cs typeface="Trade Gothic Next LT Pro Lt"/>
              </a:rPr>
              <a:t>See friends’ gaming activities.</a:t>
            </a:r>
          </a:p>
          <a:p>
            <a:pPr>
              <a:defRPr/>
            </a:pPr>
            <a:r>
              <a:rPr lang="en-US" sz="2400" kern="0" dirty="0">
                <a:latin typeface="Trade Gothic Next LT Pro Lt"/>
                <a:ea typeface="ＭＳ Ｐゴシック" charset="0"/>
                <a:cs typeface="Trade Gothic Next LT Pro Lt"/>
              </a:rPr>
              <a:t> </a:t>
            </a:r>
          </a:p>
          <a:p>
            <a:pPr>
              <a:defRPr/>
            </a:pPr>
            <a:r>
              <a:rPr lang="en-US" sz="2400" kern="0" dirty="0">
                <a:latin typeface="Trade Gothic Next LT Pro Lt"/>
                <a:ea typeface="ＭＳ Ｐゴシック" charset="0"/>
                <a:cs typeface="Trade Gothic Next LT Pro Lt"/>
              </a:rPr>
              <a:t>Compare gaming skills with friends.</a:t>
            </a:r>
          </a:p>
          <a:p>
            <a:pPr>
              <a:defRPr/>
            </a:pPr>
            <a:endParaRPr lang="en-US" sz="2400" dirty="0">
              <a:latin typeface="Trade Gothic Next LT Pro Lt"/>
              <a:ea typeface="ＭＳ Ｐゴシック" charset="0"/>
              <a:cs typeface="Trade Gothic Next LT Pro Lt"/>
            </a:endParaRPr>
          </a:p>
        </p:txBody>
      </p: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508000" y="1371600"/>
            <a:ext cx="2600325" cy="3771900"/>
            <a:chOff x="508001" y="1828948"/>
            <a:chExt cx="2599764" cy="5029052"/>
          </a:xfrm>
        </p:grpSpPr>
        <p:sp>
          <p:nvSpPr>
            <p:cNvPr id="25609" name="Picture 18"/>
            <p:cNvSpPr>
              <a:spLocks noChangeAspect="1"/>
            </p:cNvSpPr>
            <p:nvPr/>
          </p:nvSpPr>
          <p:spPr bwMode="auto">
            <a:xfrm>
              <a:off x="508001" y="1828948"/>
              <a:ext cx="2599764" cy="5029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10" name="Picture 5"/>
            <p:cNvSpPr>
              <a:spLocks noChangeAspect="1"/>
            </p:cNvSpPr>
            <p:nvPr/>
          </p:nvSpPr>
          <p:spPr bwMode="auto">
            <a:xfrm>
              <a:off x="661894" y="2408016"/>
              <a:ext cx="2311400" cy="3777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000" smtClean="0">
                <a:solidFill>
                  <a:srgbClr val="FFFFFF"/>
                </a:solidFill>
                <a:latin typeface="Trade Gothic Next LT Pro Lt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6629400" y="1320800"/>
            <a:ext cx="1866542" cy="3644900"/>
            <a:chOff x="4876800" y="533400"/>
            <a:chExt cx="3225800" cy="6299200"/>
          </a:xfrm>
        </p:grpSpPr>
        <p:pic>
          <p:nvPicPr>
            <p:cNvPr id="14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533400"/>
              <a:ext cx="3225800" cy="629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00" y="1392766"/>
              <a:ext cx="2692400" cy="4487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205536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Berry World 2011">
  <a:themeElements>
    <a:clrScheme name="BlackBerry World 2011 16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005594"/>
      </a:accent1>
      <a:accent2>
        <a:srgbClr val="008675"/>
      </a:accent2>
      <a:accent3>
        <a:srgbClr val="FFFFFF"/>
      </a:accent3>
      <a:accent4>
        <a:srgbClr val="000000"/>
      </a:accent4>
      <a:accent5>
        <a:srgbClr val="AAB4C8"/>
      </a:accent5>
      <a:accent6>
        <a:srgbClr val="007969"/>
      </a:accent6>
      <a:hlink>
        <a:srgbClr val="FC8F00"/>
      </a:hlink>
      <a:folHlink>
        <a:srgbClr val="870014"/>
      </a:folHlink>
    </a:clrScheme>
    <a:fontScheme name="BlackBerry World 2011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ckBerry World 2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3">
        <a:dk1>
          <a:srgbClr val="000000"/>
        </a:dk1>
        <a:lt1>
          <a:srgbClr val="FFFFFF"/>
        </a:lt1>
        <a:dk2>
          <a:srgbClr val="FFFFFF"/>
        </a:dk2>
        <a:lt2>
          <a:srgbClr val="DDDDDD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6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FC8F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ckBerry_Brand_PPT_template_final">
  <a:themeElements>
    <a:clrScheme name="BB Brand Template">
      <a:dk1>
        <a:srgbClr val="000000"/>
      </a:dk1>
      <a:lt1>
        <a:srgbClr val="FFFFFF"/>
      </a:lt1>
      <a:dk2>
        <a:srgbClr val="000000"/>
      </a:dk2>
      <a:lt2>
        <a:srgbClr val="96999A"/>
      </a:lt2>
      <a:accent1>
        <a:srgbClr val="0073BC"/>
      </a:accent1>
      <a:accent2>
        <a:srgbClr val="96999A"/>
      </a:accent2>
      <a:accent3>
        <a:srgbClr val="00A95C"/>
      </a:accent3>
      <a:accent4>
        <a:srgbClr val="F68B28"/>
      </a:accent4>
      <a:accent5>
        <a:srgbClr val="4D3F99"/>
      </a:accent5>
      <a:accent6>
        <a:srgbClr val="8CC747"/>
      </a:accent6>
      <a:hlink>
        <a:srgbClr val="009999"/>
      </a:hlink>
      <a:folHlink>
        <a:srgbClr val="99CC00"/>
      </a:folHlink>
    </a:clrScheme>
    <a:fontScheme name="Blank Presentation">
      <a:majorFont>
        <a:latin typeface="Trade Gothic Next LT Pro Lt"/>
        <a:ea typeface="ＭＳ Ｐゴシック"/>
        <a:cs typeface=""/>
      </a:majorFont>
      <a:minorFont>
        <a:latin typeface="Trade Gothic Next LT Pro L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rade Gothic Next LT Pro Lt" pitchFamily="-16" charset="0"/>
            <a:ea typeface="ＭＳ Ｐゴシック" pitchFamily="-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rade Gothic Next LT Pro Lt" pitchFamily="-16" charset="0"/>
            <a:ea typeface="ＭＳ Ｐゴシック" pitchFamily="-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8146</TotalTime>
  <Words>1542</Words>
  <Application>Microsoft Office PowerPoint</Application>
  <PresentationFormat>On-screen Show (16:9)</PresentationFormat>
  <Paragraphs>397</Paragraphs>
  <Slides>49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BlackBerry World 2011</vt:lpstr>
      <vt:lpstr>BlackBerry_Brand_PPT_template_final</vt:lpstr>
      <vt:lpstr>Leveraging BlackBerry Services: BBM and Scoreloop</vt:lpstr>
      <vt:lpstr>For More Information…</vt:lpstr>
      <vt:lpstr>Agenda</vt:lpstr>
      <vt:lpstr>In a nutshell</vt:lpstr>
      <vt:lpstr>Connect games and the people  who play them</vt:lpstr>
      <vt:lpstr>Publish now on BlackBerry 10</vt:lpstr>
      <vt:lpstr>The Games App</vt:lpstr>
      <vt:lpstr>The Games App feature overview </vt:lpstr>
      <vt:lpstr>Features: See &amp; Compare</vt:lpstr>
      <vt:lpstr>Features: Find &amp; connect</vt:lpstr>
      <vt:lpstr>Features: Connect</vt:lpstr>
      <vt:lpstr>Features: Discover</vt:lpstr>
      <vt:lpstr>Scoreloop SDK</vt:lpstr>
      <vt:lpstr>Scoreloop SDK feature overview</vt:lpstr>
      <vt:lpstr>Features: User profile</vt:lpstr>
      <vt:lpstr>Features: Challenge</vt:lpstr>
      <vt:lpstr>Features: Leaderboard</vt:lpstr>
      <vt:lpstr>Improve discoverability - games</vt:lpstr>
      <vt:lpstr>Improve discoverability – games</vt:lpstr>
      <vt:lpstr>More resources</vt:lpstr>
      <vt:lpstr>BBM Social Platform</vt:lpstr>
      <vt:lpstr>BBM Agenda</vt:lpstr>
      <vt:lpstr>BBM: A Vibrant Social Network</vt:lpstr>
      <vt:lpstr>The BBM Social Platform</vt:lpstr>
      <vt:lpstr>BBM Social Platform APIs</vt:lpstr>
      <vt:lpstr>BBM Contact List and Invitations</vt:lpstr>
      <vt:lpstr>BBM Contact List and Invitations</vt:lpstr>
      <vt:lpstr>User Profile Updates</vt:lpstr>
      <vt:lpstr>User Profile Updates</vt:lpstr>
      <vt:lpstr>Application Box Updates in User Profile</vt:lpstr>
      <vt:lpstr>Application Box Updates in User Profile</vt:lpstr>
      <vt:lpstr>Invoking BBM</vt:lpstr>
      <vt:lpstr>Start BBM Chat</vt:lpstr>
      <vt:lpstr>Share Text Over BBM</vt:lpstr>
      <vt:lpstr>Share Text Over BBM</vt:lpstr>
      <vt:lpstr>Sharing Custom Data over BBM</vt:lpstr>
      <vt:lpstr>Sharing Custom Data over BBM</vt:lpstr>
      <vt:lpstr>Sending Data</vt:lpstr>
      <vt:lpstr>Sending Data</vt:lpstr>
      <vt:lpstr>Sharing Custom Data over BBM</vt:lpstr>
      <vt:lpstr>Receiving Data</vt:lpstr>
      <vt:lpstr>Receiving Data</vt:lpstr>
      <vt:lpstr>Receiving Data</vt:lpstr>
      <vt:lpstr>BBM SP Roadmap - Features</vt:lpstr>
      <vt:lpstr>BBM SP Roadmap - Features</vt:lpstr>
      <vt:lpstr>BBM SP Roadmap - Tools</vt:lpstr>
      <vt:lpstr>BBM Social Platform APIs</vt:lpstr>
      <vt:lpstr>For More Information…</vt:lpstr>
      <vt:lpstr>THANK YOU</vt:lpstr>
    </vt:vector>
  </TitlesOfParts>
  <Company>Research in Motion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subject>BlackBerry World 2011</dc:subject>
  <dc:creator>.</dc:creator>
  <dc:description>Onsite presentation support by Reaction Graphics LLC, www.reactiongraphics.com</dc:description>
  <cp:lastModifiedBy>Windows User</cp:lastModifiedBy>
  <cp:revision>406</cp:revision>
  <dcterms:created xsi:type="dcterms:W3CDTF">2011-01-18T05:23:15Z</dcterms:created>
  <dcterms:modified xsi:type="dcterms:W3CDTF">2013-01-30T21:17:35Z</dcterms:modified>
</cp:coreProperties>
</file>